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64" r:id="rId4"/>
    <p:sldId id="390" r:id="rId5"/>
    <p:sldId id="391" r:id="rId6"/>
    <p:sldId id="392" r:id="rId7"/>
    <p:sldId id="393" r:id="rId8"/>
    <p:sldId id="394" r:id="rId9"/>
    <p:sldId id="395" r:id="rId10"/>
    <p:sldId id="257" r:id="rId11"/>
    <p:sldId id="260" r:id="rId12"/>
    <p:sldId id="261" r:id="rId13"/>
    <p:sldId id="265" r:id="rId14"/>
    <p:sldId id="266" r:id="rId15"/>
    <p:sldId id="267" r:id="rId16"/>
    <p:sldId id="270" r:id="rId17"/>
    <p:sldId id="271" r:id="rId18"/>
    <p:sldId id="323" r:id="rId19"/>
    <p:sldId id="326" r:id="rId20"/>
    <p:sldId id="325" r:id="rId21"/>
    <p:sldId id="327" r:id="rId22"/>
    <p:sldId id="328" r:id="rId23"/>
    <p:sldId id="329" r:id="rId24"/>
    <p:sldId id="330" r:id="rId25"/>
    <p:sldId id="259" r:id="rId26"/>
    <p:sldId id="331" r:id="rId27"/>
    <p:sldId id="332" r:id="rId28"/>
    <p:sldId id="333" r:id="rId29"/>
    <p:sldId id="334" r:id="rId30"/>
    <p:sldId id="335" r:id="rId31"/>
    <p:sldId id="336" r:id="rId32"/>
    <p:sldId id="324" r:id="rId33"/>
    <p:sldId id="258" r:id="rId34"/>
    <p:sldId id="337" r:id="rId35"/>
    <p:sldId id="338" r:id="rId36"/>
    <p:sldId id="339" r:id="rId37"/>
    <p:sldId id="340" r:id="rId38"/>
    <p:sldId id="341" r:id="rId39"/>
    <p:sldId id="342" r:id="rId40"/>
    <p:sldId id="343" r:id="rId41"/>
    <p:sldId id="374" r:id="rId42"/>
    <p:sldId id="272" r:id="rId43"/>
    <p:sldId id="344" r:id="rId44"/>
    <p:sldId id="345" r:id="rId45"/>
    <p:sldId id="346" r:id="rId46"/>
    <p:sldId id="347" r:id="rId47"/>
    <p:sldId id="295" r:id="rId48"/>
    <p:sldId id="296" r:id="rId49"/>
    <p:sldId id="362" r:id="rId50"/>
    <p:sldId id="348" r:id="rId51"/>
    <p:sldId id="273" r:id="rId52"/>
    <p:sldId id="349" r:id="rId53"/>
    <p:sldId id="350" r:id="rId54"/>
    <p:sldId id="351" r:id="rId55"/>
    <p:sldId id="280" r:id="rId56"/>
    <p:sldId id="352" r:id="rId57"/>
    <p:sldId id="353" r:id="rId58"/>
    <p:sldId id="354" r:id="rId59"/>
    <p:sldId id="355" r:id="rId60"/>
    <p:sldId id="356" r:id="rId61"/>
    <p:sldId id="363" r:id="rId62"/>
    <p:sldId id="303" r:id="rId63"/>
    <p:sldId id="304" r:id="rId64"/>
    <p:sldId id="302" r:id="rId65"/>
    <p:sldId id="305" r:id="rId66"/>
    <p:sldId id="306" r:id="rId67"/>
    <p:sldId id="308" r:id="rId68"/>
    <p:sldId id="301" r:id="rId69"/>
    <p:sldId id="307" r:id="rId70"/>
    <p:sldId id="309" r:id="rId71"/>
    <p:sldId id="276" r:id="rId72"/>
    <p:sldId id="364" r:id="rId73"/>
    <p:sldId id="365" r:id="rId74"/>
    <p:sldId id="366" r:id="rId75"/>
    <p:sldId id="367" r:id="rId76"/>
    <p:sldId id="316" r:id="rId77"/>
    <p:sldId id="317" r:id="rId78"/>
    <p:sldId id="318" r:id="rId79"/>
    <p:sldId id="319" r:id="rId80"/>
    <p:sldId id="320" r:id="rId81"/>
    <p:sldId id="321" r:id="rId82"/>
    <p:sldId id="277" r:id="rId83"/>
    <p:sldId id="291" r:id="rId84"/>
    <p:sldId id="292" r:id="rId85"/>
    <p:sldId id="293" r:id="rId86"/>
    <p:sldId id="322" r:id="rId87"/>
    <p:sldId id="294" r:id="rId88"/>
    <p:sldId id="278" r:id="rId89"/>
    <p:sldId id="268" r:id="rId90"/>
    <p:sldId id="269" r:id="rId91"/>
    <p:sldId id="281" r:id="rId92"/>
    <p:sldId id="285" r:id="rId93"/>
    <p:sldId id="282" r:id="rId94"/>
    <p:sldId id="283" r:id="rId95"/>
    <p:sldId id="284" r:id="rId96"/>
    <p:sldId id="286" r:id="rId97"/>
    <p:sldId id="389" r:id="rId98"/>
    <p:sldId id="287" r:id="rId99"/>
    <p:sldId id="368" r:id="rId100"/>
    <p:sldId id="369" r:id="rId101"/>
    <p:sldId id="289" r:id="rId102"/>
    <p:sldId id="315" r:id="rId103"/>
    <p:sldId id="290" r:id="rId104"/>
    <p:sldId id="370" r:id="rId105"/>
    <p:sldId id="371" r:id="rId106"/>
    <p:sldId id="279" r:id="rId107"/>
    <p:sldId id="262" r:id="rId108"/>
    <p:sldId id="375" r:id="rId109"/>
    <p:sldId id="300" r:id="rId110"/>
    <p:sldId id="297" r:id="rId111"/>
    <p:sldId id="298" r:id="rId112"/>
    <p:sldId id="299" r:id="rId113"/>
    <p:sldId id="310" r:id="rId114"/>
    <p:sldId id="311" r:id="rId115"/>
    <p:sldId id="312" r:id="rId116"/>
    <p:sldId id="377" r:id="rId117"/>
    <p:sldId id="384" r:id="rId118"/>
    <p:sldId id="385" r:id="rId119"/>
    <p:sldId id="313" r:id="rId120"/>
    <p:sldId id="378" r:id="rId121"/>
    <p:sldId id="381" r:id="rId122"/>
    <p:sldId id="386" r:id="rId123"/>
    <p:sldId id="376" r:id="rId124"/>
    <p:sldId id="379" r:id="rId125"/>
    <p:sldId id="383" r:id="rId126"/>
    <p:sldId id="387" r:id="rId127"/>
    <p:sldId id="314" r:id="rId128"/>
    <p:sldId id="380" r:id="rId129"/>
    <p:sldId id="382" r:id="rId130"/>
    <p:sldId id="388" r:id="rId131"/>
    <p:sldId id="357" r:id="rId132"/>
    <p:sldId id="358" r:id="rId133"/>
    <p:sldId id="372" r:id="rId134"/>
    <p:sldId id="373" r:id="rId135"/>
    <p:sldId id="359" r:id="rId136"/>
    <p:sldId id="361" r:id="rId1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580" autoAdjust="0"/>
  </p:normalViewPr>
  <p:slideViewPr>
    <p:cSldViewPr>
      <p:cViewPr varScale="1">
        <p:scale>
          <a:sx n="71" d="100"/>
          <a:sy n="71" d="100"/>
        </p:scale>
        <p:origin x="-13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70141-EEA9-4604-8ED7-73326947CFAD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ABF84-9FE2-40B0-AD74-4DB12BB5A71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70141-EEA9-4604-8ED7-73326947CFAD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ABF84-9FE2-40B0-AD74-4DB12BB5A7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70141-EEA9-4604-8ED7-73326947CFAD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ABF84-9FE2-40B0-AD74-4DB12BB5A7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70141-EEA9-4604-8ED7-73326947CFAD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ABF84-9FE2-40B0-AD74-4DB12BB5A7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70141-EEA9-4604-8ED7-73326947CFAD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6CABF84-9FE2-40B0-AD74-4DB12BB5A71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70141-EEA9-4604-8ED7-73326947CFAD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ABF84-9FE2-40B0-AD74-4DB12BB5A7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70141-EEA9-4604-8ED7-73326947CFAD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ABF84-9FE2-40B0-AD74-4DB12BB5A7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70141-EEA9-4604-8ED7-73326947CFAD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ABF84-9FE2-40B0-AD74-4DB12BB5A7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70141-EEA9-4604-8ED7-73326947CFAD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ABF84-9FE2-40B0-AD74-4DB12BB5A7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70141-EEA9-4604-8ED7-73326947CFAD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ABF84-9FE2-40B0-AD74-4DB12BB5A7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70141-EEA9-4604-8ED7-73326947CFAD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ABF84-9FE2-40B0-AD74-4DB12BB5A7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3370141-EEA9-4604-8ED7-73326947CFAD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6CABF84-9FE2-40B0-AD74-4DB12BB5A719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Teas of Taiwan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Presentation to the Tea Guild of Canada</a:t>
            </a:r>
          </a:p>
          <a:p>
            <a:r>
              <a:rPr lang="en-US" dirty="0" smtClean="0"/>
              <a:t>April 5, 2017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685800"/>
            <a:ext cx="2162175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6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we’ll cover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short history of Taiwanese tea the tea industry.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89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Drying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  <p:extLst>
      <p:ext uri="{BB962C8B-B14F-4D97-AF65-F5344CB8AC3E}">
        <p14:creationId xmlns:p14="http://schemas.microsoft.com/office/powerpoint/2010/main" val="7938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Ball Rolling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44" y="1600200"/>
            <a:ext cx="7064512" cy="4708525"/>
          </a:xfrm>
        </p:spPr>
      </p:pic>
    </p:spTree>
    <p:extLst>
      <p:ext uri="{BB962C8B-B14F-4D97-AF65-F5344CB8AC3E}">
        <p14:creationId xmlns:p14="http://schemas.microsoft.com/office/powerpoint/2010/main" val="81620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 Method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83" y="1600200"/>
            <a:ext cx="6278033" cy="4708524"/>
          </a:xfrm>
        </p:spPr>
      </p:pic>
    </p:spTree>
    <p:extLst>
      <p:ext uri="{BB962C8B-B14F-4D97-AF65-F5344CB8AC3E}">
        <p14:creationId xmlns:p14="http://schemas.microsoft.com/office/powerpoint/2010/main" val="388426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Contemporary Method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06" y="1600200"/>
            <a:ext cx="7062787" cy="4708525"/>
          </a:xfrm>
        </p:spPr>
      </p:pic>
    </p:spTree>
    <p:extLst>
      <p:ext uri="{BB962C8B-B14F-4D97-AF65-F5344CB8AC3E}">
        <p14:creationId xmlns:p14="http://schemas.microsoft.com/office/powerpoint/2010/main" val="9297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Drying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600200"/>
            <a:ext cx="4572000" cy="4572000"/>
          </a:xfrm>
        </p:spPr>
      </p:pic>
    </p:spTree>
    <p:extLst>
      <p:ext uri="{BB962C8B-B14F-4D97-AF65-F5344CB8AC3E}">
        <p14:creationId xmlns:p14="http://schemas.microsoft.com/office/powerpoint/2010/main" val="358743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Roasting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  <p:extLst>
      <p:ext uri="{BB962C8B-B14F-4D97-AF65-F5344CB8AC3E}">
        <p14:creationId xmlns:p14="http://schemas.microsoft.com/office/powerpoint/2010/main" val="87005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3733800"/>
          </a:xfrm>
        </p:spPr>
        <p:txBody>
          <a:bodyPr>
            <a:normAutofit/>
          </a:bodyPr>
          <a:lstStyle/>
          <a:p>
            <a:r>
              <a:rPr lang="en-US" dirty="0" smtClean="0"/>
              <a:t>Taiwanese Tea Regions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457200" y="6309359"/>
            <a:ext cx="8229600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30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81000"/>
            <a:ext cx="5720576" cy="6096528"/>
          </a:xfrm>
        </p:spPr>
      </p:pic>
    </p:spTree>
    <p:extLst>
      <p:ext uri="{BB962C8B-B14F-4D97-AF65-F5344CB8AC3E}">
        <p14:creationId xmlns:p14="http://schemas.microsoft.com/office/powerpoint/2010/main" val="307972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 District Elevations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47800"/>
            <a:ext cx="7858125" cy="5229225"/>
          </a:xfrm>
        </p:spPr>
      </p:pic>
    </p:spTree>
    <p:extLst>
      <p:ext uri="{BB962C8B-B14F-4D97-AF65-F5344CB8AC3E}">
        <p14:creationId xmlns:p14="http://schemas.microsoft.com/office/powerpoint/2010/main" val="296914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 Growth Wild Trees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  <p:extLst>
      <p:ext uri="{BB962C8B-B14F-4D97-AF65-F5344CB8AC3E}">
        <p14:creationId xmlns:p14="http://schemas.microsoft.com/office/powerpoint/2010/main" val="312622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we’ll cover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short history of Taiwanese tea and tea industry.</a:t>
            </a:r>
          </a:p>
          <a:p>
            <a:r>
              <a:rPr lang="en-US" dirty="0" smtClean="0"/>
              <a:t>Taiwanese tea cultivars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84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Lishan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06" y="1600200"/>
            <a:ext cx="7062787" cy="4708525"/>
          </a:xfrm>
        </p:spPr>
      </p:pic>
    </p:spTree>
    <p:extLst>
      <p:ext uri="{BB962C8B-B14F-4D97-AF65-F5344CB8AC3E}">
        <p14:creationId xmlns:p14="http://schemas.microsoft.com/office/powerpoint/2010/main" val="422457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Lalashan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1235" y="2265565"/>
            <a:ext cx="4703965" cy="3525635"/>
          </a:xfrm>
        </p:spPr>
      </p:pic>
    </p:spTree>
    <p:extLst>
      <p:ext uri="{BB962C8B-B14F-4D97-AF65-F5344CB8AC3E}">
        <p14:creationId xmlns:p14="http://schemas.microsoft.com/office/powerpoint/2010/main" val="246164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Dong Ding Mountain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  <p:extLst>
      <p:ext uri="{BB962C8B-B14F-4D97-AF65-F5344CB8AC3E}">
        <p14:creationId xmlns:p14="http://schemas.microsoft.com/office/powerpoint/2010/main" val="124708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Pinglin</a:t>
            </a:r>
            <a:r>
              <a:rPr lang="en-US" dirty="0" smtClean="0"/>
              <a:t> (</a:t>
            </a:r>
            <a:r>
              <a:rPr lang="en-US" dirty="0" err="1" smtClean="0"/>
              <a:t>Wenshan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752600"/>
            <a:ext cx="5588000" cy="3911600"/>
          </a:xfrm>
        </p:spPr>
      </p:pic>
    </p:spTree>
    <p:extLst>
      <p:ext uri="{BB962C8B-B14F-4D97-AF65-F5344CB8AC3E}">
        <p14:creationId xmlns:p14="http://schemas.microsoft.com/office/powerpoint/2010/main" val="407588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3733800"/>
          </a:xfrm>
        </p:spPr>
        <p:txBody>
          <a:bodyPr>
            <a:normAutofit/>
          </a:bodyPr>
          <a:lstStyle/>
          <a:p>
            <a:r>
              <a:rPr lang="en-US" dirty="0" smtClean="0"/>
              <a:t>Tasting Taiwanese Tea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457200" y="6309359"/>
            <a:ext cx="8229600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76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Wenshan</a:t>
            </a:r>
            <a:r>
              <a:rPr lang="en-US" dirty="0" smtClean="0"/>
              <a:t> </a:t>
            </a:r>
            <a:r>
              <a:rPr lang="en-US" dirty="0" err="1" smtClean="0"/>
              <a:t>Bao</a:t>
            </a:r>
            <a:r>
              <a:rPr lang="en-US" dirty="0" smtClean="0"/>
              <a:t> </a:t>
            </a:r>
            <a:r>
              <a:rPr lang="en-US" dirty="0" err="1" smtClean="0"/>
              <a:t>Zhong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611" y="1600200"/>
            <a:ext cx="5884777" cy="4708525"/>
          </a:xfrm>
        </p:spPr>
      </p:pic>
    </p:spTree>
    <p:extLst>
      <p:ext uri="{BB962C8B-B14F-4D97-AF65-F5344CB8AC3E}">
        <p14:creationId xmlns:p14="http://schemas.microsoft.com/office/powerpoint/2010/main" val="59652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81000"/>
            <a:ext cx="5720576" cy="6096528"/>
          </a:xfrm>
        </p:spPr>
      </p:pic>
    </p:spTree>
    <p:extLst>
      <p:ext uri="{BB962C8B-B14F-4D97-AF65-F5344CB8AC3E}">
        <p14:creationId xmlns:p14="http://schemas.microsoft.com/office/powerpoint/2010/main" val="348647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Plucking Master Wong’s Tea Garden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39887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1697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Wenshan</a:t>
            </a:r>
            <a:r>
              <a:rPr lang="en-US" dirty="0" smtClean="0"/>
              <a:t> </a:t>
            </a:r>
            <a:r>
              <a:rPr lang="en-US" dirty="0" err="1" smtClean="0"/>
              <a:t>Bao</a:t>
            </a:r>
            <a:r>
              <a:rPr lang="en-US" dirty="0" smtClean="0"/>
              <a:t> </a:t>
            </a:r>
            <a:r>
              <a:rPr lang="en-US" dirty="0" err="1" smtClean="0"/>
              <a:t>Zhong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endParaRPr lang="en-US" dirty="0" smtClean="0"/>
          </a:p>
          <a:p>
            <a:pPr marL="137160" indent="0">
              <a:buNone/>
            </a:pPr>
            <a:r>
              <a:rPr lang="en-US" dirty="0" smtClean="0"/>
              <a:t>Grower: Wong One Dashi</a:t>
            </a:r>
          </a:p>
          <a:p>
            <a:pPr marL="137160" indent="0">
              <a:buNone/>
            </a:pPr>
            <a:r>
              <a:rPr lang="en-US" dirty="0" err="1" smtClean="0"/>
              <a:t>Culitvar</a:t>
            </a:r>
            <a:r>
              <a:rPr lang="en-US" dirty="0" smtClean="0"/>
              <a:t>: </a:t>
            </a:r>
            <a:r>
              <a:rPr lang="en-US" dirty="0" smtClean="0"/>
              <a:t>Qing </a:t>
            </a:r>
            <a:r>
              <a:rPr lang="en-US" dirty="0" smtClean="0"/>
              <a:t>Xin a.k.a. Oolong</a:t>
            </a:r>
          </a:p>
          <a:p>
            <a:pPr marL="137160" indent="0">
              <a:buNone/>
            </a:pPr>
            <a:r>
              <a:rPr lang="en-US" dirty="0" smtClean="0"/>
              <a:t>Region: </a:t>
            </a:r>
            <a:r>
              <a:rPr lang="en-US" dirty="0" err="1" smtClean="0"/>
              <a:t>Pinglin</a:t>
            </a:r>
            <a:r>
              <a:rPr lang="en-US" dirty="0" smtClean="0"/>
              <a:t>, New Taipei City</a:t>
            </a:r>
          </a:p>
          <a:p>
            <a:pPr marL="137160" indent="0">
              <a:buNone/>
            </a:pPr>
            <a:r>
              <a:rPr lang="en-US" dirty="0" smtClean="0"/>
              <a:t>Altitude: 700 m</a:t>
            </a:r>
          </a:p>
          <a:p>
            <a:pPr marL="137160" indent="0">
              <a:buNone/>
            </a:pPr>
            <a:r>
              <a:rPr lang="en-US" dirty="0" smtClean="0"/>
              <a:t>Harvest: Winter 2016</a:t>
            </a:r>
          </a:p>
          <a:p>
            <a:pPr marL="137160" indent="0">
              <a:buNone/>
            </a:pPr>
            <a:r>
              <a:rPr lang="en-US" dirty="0" smtClean="0"/>
              <a:t>Oxidation: 15%</a:t>
            </a:r>
          </a:p>
          <a:p>
            <a:pPr marL="137160" indent="0">
              <a:buNone/>
            </a:pPr>
            <a:r>
              <a:rPr lang="en-US" dirty="0" smtClean="0"/>
              <a:t>Lightly Roasted</a:t>
            </a:r>
          </a:p>
        </p:txBody>
      </p:sp>
    </p:spTree>
    <p:extLst>
      <p:ext uri="{BB962C8B-B14F-4D97-AF65-F5344CB8AC3E}">
        <p14:creationId xmlns:p14="http://schemas.microsoft.com/office/powerpoint/2010/main" val="376305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Chingjin</a:t>
            </a:r>
            <a:r>
              <a:rPr lang="en-US" dirty="0" smtClean="0"/>
              <a:t> High Mountain Organic Oolong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436" y="1600200"/>
            <a:ext cx="5885128" cy="4708525"/>
          </a:xfrm>
        </p:spPr>
      </p:pic>
    </p:spTree>
    <p:extLst>
      <p:ext uri="{BB962C8B-B14F-4D97-AF65-F5344CB8AC3E}">
        <p14:creationId xmlns:p14="http://schemas.microsoft.com/office/powerpoint/2010/main" val="262809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we’ll cover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short history of Taiwanese tea and tea industry.</a:t>
            </a:r>
          </a:p>
          <a:p>
            <a:r>
              <a:rPr lang="en-US" dirty="0" smtClean="0"/>
              <a:t>Taiwanese tea cultivars</a:t>
            </a:r>
          </a:p>
          <a:p>
            <a:r>
              <a:rPr lang="en-US" dirty="0" smtClean="0"/>
              <a:t>Contemporary tea processing in Taiwan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99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81000"/>
            <a:ext cx="5720576" cy="6096528"/>
          </a:xfrm>
        </p:spPr>
      </p:pic>
    </p:spTree>
    <p:extLst>
      <p:ext uri="{BB962C8B-B14F-4D97-AF65-F5344CB8AC3E}">
        <p14:creationId xmlns:p14="http://schemas.microsoft.com/office/powerpoint/2010/main" val="348647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Katie’s </a:t>
            </a:r>
            <a:r>
              <a:rPr lang="en-US" dirty="0" err="1" smtClean="0"/>
              <a:t>Chingjin</a:t>
            </a:r>
            <a:r>
              <a:rPr lang="en-US" dirty="0" smtClean="0"/>
              <a:t> Tea Garden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95529" y="2452671"/>
            <a:ext cx="4940254" cy="2778113"/>
          </a:xfrm>
        </p:spPr>
      </p:pic>
    </p:spTree>
    <p:extLst>
      <p:ext uri="{BB962C8B-B14F-4D97-AF65-F5344CB8AC3E}">
        <p14:creationId xmlns:p14="http://schemas.microsoft.com/office/powerpoint/2010/main" val="327694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Chingjin</a:t>
            </a:r>
            <a:r>
              <a:rPr lang="en-US" dirty="0" smtClean="0"/>
              <a:t> High Mountain Organic Oolong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endParaRPr lang="en-US" dirty="0" smtClean="0"/>
          </a:p>
          <a:p>
            <a:pPr marL="137160" indent="0">
              <a:buNone/>
            </a:pPr>
            <a:r>
              <a:rPr lang="en-US" dirty="0" smtClean="0"/>
              <a:t>Grower: Yen Ching-Yu (Katie)</a:t>
            </a:r>
          </a:p>
          <a:p>
            <a:pPr marL="137160" indent="0">
              <a:buNone/>
            </a:pPr>
            <a:r>
              <a:rPr lang="en-US" dirty="0" err="1" smtClean="0"/>
              <a:t>Culitvar</a:t>
            </a:r>
            <a:r>
              <a:rPr lang="en-US" dirty="0" smtClean="0"/>
              <a:t>: Qing Xin a.k.a. Oolong</a:t>
            </a:r>
          </a:p>
          <a:p>
            <a:pPr marL="137160" indent="0">
              <a:buNone/>
            </a:pPr>
            <a:r>
              <a:rPr lang="en-US" dirty="0" smtClean="0"/>
              <a:t>Region: </a:t>
            </a:r>
            <a:r>
              <a:rPr lang="en-US" dirty="0" err="1" smtClean="0"/>
              <a:t>Chingjin</a:t>
            </a:r>
            <a:r>
              <a:rPr lang="en-US" dirty="0" smtClean="0"/>
              <a:t> Mountain, Nantou County</a:t>
            </a:r>
          </a:p>
          <a:p>
            <a:pPr marL="137160" indent="0">
              <a:buNone/>
            </a:pPr>
            <a:r>
              <a:rPr lang="en-US" dirty="0" smtClean="0"/>
              <a:t>Altitude: 1800 m</a:t>
            </a:r>
          </a:p>
          <a:p>
            <a:pPr marL="137160" indent="0">
              <a:buNone/>
            </a:pPr>
            <a:r>
              <a:rPr lang="en-US" dirty="0" smtClean="0"/>
              <a:t>Harvest: Winter 2016</a:t>
            </a:r>
          </a:p>
          <a:p>
            <a:pPr marL="137160" indent="0">
              <a:buNone/>
            </a:pPr>
            <a:r>
              <a:rPr lang="en-US" dirty="0" smtClean="0"/>
              <a:t>Oxidation: 20%</a:t>
            </a:r>
          </a:p>
          <a:p>
            <a:pPr marL="137160" indent="0">
              <a:buNone/>
            </a:pPr>
            <a:r>
              <a:rPr lang="en-US" dirty="0" smtClean="0"/>
              <a:t>Unroasted</a:t>
            </a:r>
          </a:p>
        </p:txBody>
      </p:sp>
    </p:spTree>
    <p:extLst>
      <p:ext uri="{BB962C8B-B14F-4D97-AF65-F5344CB8AC3E}">
        <p14:creationId xmlns:p14="http://schemas.microsoft.com/office/powerpoint/2010/main" val="181087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Alishan</a:t>
            </a:r>
            <a:r>
              <a:rPr lang="en-US" dirty="0" smtClean="0"/>
              <a:t> (</a:t>
            </a:r>
            <a:r>
              <a:rPr lang="en-US" dirty="0" err="1" smtClean="0"/>
              <a:t>Meishan</a:t>
            </a:r>
            <a:r>
              <a:rPr lang="en-US" dirty="0" smtClean="0"/>
              <a:t> District)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051" y="1600200"/>
            <a:ext cx="5885898" cy="4708525"/>
          </a:xfrm>
        </p:spPr>
      </p:pic>
    </p:spTree>
    <p:extLst>
      <p:ext uri="{BB962C8B-B14F-4D97-AF65-F5344CB8AC3E}">
        <p14:creationId xmlns:p14="http://schemas.microsoft.com/office/powerpoint/2010/main" val="46515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81000"/>
            <a:ext cx="5720576" cy="6096528"/>
          </a:xfrm>
        </p:spPr>
      </p:pic>
    </p:spTree>
    <p:extLst>
      <p:ext uri="{BB962C8B-B14F-4D97-AF65-F5344CB8AC3E}">
        <p14:creationId xmlns:p14="http://schemas.microsoft.com/office/powerpoint/2010/main" val="348647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 Zhao-Huang’s Tea Garden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5" y="1835150"/>
            <a:ext cx="6381750" cy="4238625"/>
          </a:xfrm>
        </p:spPr>
      </p:pic>
    </p:spTree>
    <p:extLst>
      <p:ext uri="{BB962C8B-B14F-4D97-AF65-F5344CB8AC3E}">
        <p14:creationId xmlns:p14="http://schemas.microsoft.com/office/powerpoint/2010/main" val="394736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Alishan</a:t>
            </a:r>
            <a:r>
              <a:rPr lang="en-US" dirty="0" smtClean="0"/>
              <a:t> (</a:t>
            </a:r>
            <a:r>
              <a:rPr lang="en-US" dirty="0" err="1" smtClean="0"/>
              <a:t>Meishan</a:t>
            </a:r>
            <a:r>
              <a:rPr lang="en-US" dirty="0" smtClean="0"/>
              <a:t> District)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endParaRPr lang="en-US" dirty="0" smtClean="0"/>
          </a:p>
          <a:p>
            <a:pPr marL="137160" indent="0">
              <a:buNone/>
            </a:pPr>
            <a:r>
              <a:rPr lang="en-US" dirty="0" smtClean="0"/>
              <a:t>Grower: Lin Zhao-Huang</a:t>
            </a:r>
          </a:p>
          <a:p>
            <a:pPr marL="137160" indent="0">
              <a:buNone/>
            </a:pPr>
            <a:r>
              <a:rPr lang="en-US" dirty="0" err="1" smtClean="0"/>
              <a:t>Culitvar</a:t>
            </a:r>
            <a:r>
              <a:rPr lang="en-US" dirty="0" smtClean="0"/>
              <a:t>: Qing Xin a.k.a. Oolong</a:t>
            </a:r>
          </a:p>
          <a:p>
            <a:pPr marL="137160" indent="0">
              <a:buNone/>
            </a:pPr>
            <a:r>
              <a:rPr lang="en-US" dirty="0" smtClean="0"/>
              <a:t>Region: </a:t>
            </a:r>
            <a:r>
              <a:rPr lang="en-US" dirty="0" err="1" smtClean="0"/>
              <a:t>Alishan</a:t>
            </a:r>
            <a:r>
              <a:rPr lang="en-US" dirty="0" smtClean="0"/>
              <a:t> (</a:t>
            </a:r>
            <a:r>
              <a:rPr lang="en-US" dirty="0" err="1" smtClean="0"/>
              <a:t>Meishan</a:t>
            </a:r>
            <a:r>
              <a:rPr lang="en-US" dirty="0" smtClean="0"/>
              <a:t> District)</a:t>
            </a:r>
          </a:p>
          <a:p>
            <a:pPr marL="137160" indent="0">
              <a:buNone/>
            </a:pPr>
            <a:r>
              <a:rPr lang="en-US" dirty="0" smtClean="0"/>
              <a:t>Altitude: 1100 m</a:t>
            </a:r>
          </a:p>
          <a:p>
            <a:pPr marL="137160" indent="0">
              <a:buNone/>
            </a:pPr>
            <a:r>
              <a:rPr lang="en-US" dirty="0" smtClean="0"/>
              <a:t>Harvest: Winter 2016</a:t>
            </a:r>
          </a:p>
          <a:p>
            <a:pPr marL="137160" indent="0">
              <a:buNone/>
            </a:pPr>
            <a:r>
              <a:rPr lang="en-US" dirty="0" smtClean="0"/>
              <a:t>Oxidation: 25%</a:t>
            </a:r>
          </a:p>
          <a:p>
            <a:pPr marL="137160" indent="0">
              <a:buNone/>
            </a:pPr>
            <a:r>
              <a:rPr lang="en-US" dirty="0" smtClean="0"/>
              <a:t>Lightly Roasted</a:t>
            </a:r>
          </a:p>
        </p:txBody>
      </p:sp>
    </p:spTree>
    <p:extLst>
      <p:ext uri="{BB962C8B-B14F-4D97-AF65-F5344CB8AC3E}">
        <p14:creationId xmlns:p14="http://schemas.microsoft.com/office/powerpoint/2010/main" val="181087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Bai </a:t>
            </a:r>
            <a:r>
              <a:rPr lang="en-US" dirty="0" err="1" smtClean="0"/>
              <a:t>Hao</a:t>
            </a:r>
            <a:r>
              <a:rPr lang="en-US" dirty="0" smtClean="0"/>
              <a:t> (Oriental Beauty)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72" y="1600200"/>
            <a:ext cx="5885656" cy="4708525"/>
          </a:xfrm>
        </p:spPr>
      </p:pic>
    </p:spTree>
    <p:extLst>
      <p:ext uri="{BB962C8B-B14F-4D97-AF65-F5344CB8AC3E}">
        <p14:creationId xmlns:p14="http://schemas.microsoft.com/office/powerpoint/2010/main" val="24039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81000"/>
            <a:ext cx="5720576" cy="6096528"/>
          </a:xfrm>
        </p:spPr>
      </p:pic>
    </p:spTree>
    <p:extLst>
      <p:ext uri="{BB962C8B-B14F-4D97-AF65-F5344CB8AC3E}">
        <p14:creationId xmlns:p14="http://schemas.microsoft.com/office/powerpoint/2010/main" val="348647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Withering at Master Hsu’s Tea Factory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24000"/>
            <a:ext cx="8229600" cy="4654868"/>
          </a:xfrm>
        </p:spPr>
      </p:pic>
    </p:spTree>
    <p:extLst>
      <p:ext uri="{BB962C8B-B14F-4D97-AF65-F5344CB8AC3E}">
        <p14:creationId xmlns:p14="http://schemas.microsoft.com/office/powerpoint/2010/main" val="369461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we’ll cover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short history of Taiwanese tea and tea industry.</a:t>
            </a:r>
          </a:p>
          <a:p>
            <a:r>
              <a:rPr lang="en-US" dirty="0" smtClean="0"/>
              <a:t>Taiwanese tea cultivars</a:t>
            </a:r>
          </a:p>
          <a:p>
            <a:r>
              <a:rPr lang="en-US" dirty="0" smtClean="0"/>
              <a:t>Contemporary tea processing in Taiwan</a:t>
            </a:r>
          </a:p>
          <a:p>
            <a:r>
              <a:rPr lang="en-US" dirty="0" smtClean="0"/>
              <a:t>Principal growing regions in Taiwan</a:t>
            </a:r>
          </a:p>
        </p:txBody>
      </p:sp>
    </p:spTree>
    <p:extLst>
      <p:ext uri="{BB962C8B-B14F-4D97-AF65-F5344CB8AC3E}">
        <p14:creationId xmlns:p14="http://schemas.microsoft.com/office/powerpoint/2010/main" val="359194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Bai </a:t>
            </a:r>
            <a:r>
              <a:rPr lang="en-US" dirty="0" err="1" smtClean="0"/>
              <a:t>Hao</a:t>
            </a:r>
            <a:r>
              <a:rPr lang="en-US" dirty="0" smtClean="0"/>
              <a:t> (Oriental Beauty)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endParaRPr lang="en-US" dirty="0" smtClean="0"/>
          </a:p>
          <a:p>
            <a:pPr marL="137160" indent="0">
              <a:buNone/>
            </a:pPr>
            <a:r>
              <a:rPr lang="en-US" dirty="0" smtClean="0"/>
              <a:t>Grower: Hsu Sheng-Fu Dashi</a:t>
            </a:r>
          </a:p>
          <a:p>
            <a:pPr marL="137160" indent="0">
              <a:buNone/>
            </a:pPr>
            <a:r>
              <a:rPr lang="en-US" dirty="0" err="1" smtClean="0"/>
              <a:t>Culitvar</a:t>
            </a:r>
            <a:r>
              <a:rPr lang="en-US" dirty="0" smtClean="0"/>
              <a:t>: Qing Xin Da Pan</a:t>
            </a:r>
          </a:p>
          <a:p>
            <a:pPr marL="137160" indent="0">
              <a:buNone/>
            </a:pPr>
            <a:r>
              <a:rPr lang="en-US" dirty="0" smtClean="0"/>
              <a:t>Region: </a:t>
            </a:r>
            <a:r>
              <a:rPr lang="en-US" dirty="0" err="1" smtClean="0"/>
              <a:t>Emai</a:t>
            </a:r>
            <a:r>
              <a:rPr lang="en-US" dirty="0" smtClean="0"/>
              <a:t>, Hsinchu</a:t>
            </a:r>
          </a:p>
          <a:p>
            <a:pPr marL="137160" indent="0">
              <a:buNone/>
            </a:pPr>
            <a:r>
              <a:rPr lang="en-US" dirty="0" smtClean="0"/>
              <a:t>Altitude: 300 m</a:t>
            </a:r>
          </a:p>
          <a:p>
            <a:pPr marL="137160" indent="0">
              <a:buNone/>
            </a:pPr>
            <a:r>
              <a:rPr lang="en-US" dirty="0" smtClean="0"/>
              <a:t>Harvest: Summer 2016</a:t>
            </a:r>
          </a:p>
          <a:p>
            <a:pPr marL="137160" indent="0">
              <a:buNone/>
            </a:pPr>
            <a:r>
              <a:rPr lang="en-US" dirty="0" smtClean="0"/>
              <a:t>Oxidation: 70%</a:t>
            </a:r>
          </a:p>
          <a:p>
            <a:pPr marL="137160" indent="0">
              <a:buNone/>
            </a:pPr>
            <a:r>
              <a:rPr lang="en-US" dirty="0" smtClean="0"/>
              <a:t>Roasted</a:t>
            </a:r>
          </a:p>
        </p:txBody>
      </p:sp>
    </p:spTree>
    <p:extLst>
      <p:ext uri="{BB962C8B-B14F-4D97-AF65-F5344CB8AC3E}">
        <p14:creationId xmlns:p14="http://schemas.microsoft.com/office/powerpoint/2010/main" val="181087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couple of Controversies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 Seed vs. cuttings – which yields better tea?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74" y="2514600"/>
            <a:ext cx="2834640" cy="2834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5146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2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couple of Controversies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5410200"/>
          </a:xfrm>
        </p:spPr>
        <p:txBody>
          <a:bodyPr/>
          <a:lstStyle/>
          <a:p>
            <a:r>
              <a:rPr lang="en-US" dirty="0" smtClean="0"/>
              <a:t>2. Is </a:t>
            </a:r>
            <a:r>
              <a:rPr lang="en-US" dirty="0"/>
              <a:t>TTES 18 (</a:t>
            </a:r>
            <a:r>
              <a:rPr lang="ja-JP" altLang="en-US" dirty="0"/>
              <a:t>紅玉</a:t>
            </a:r>
            <a:r>
              <a:rPr lang="en-US" altLang="ja-JP" dirty="0"/>
              <a:t>) a black tea or an oolong tea?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133600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6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couple of Controversies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5410200"/>
          </a:xfrm>
        </p:spPr>
        <p:txBody>
          <a:bodyPr/>
          <a:lstStyle/>
          <a:p>
            <a:r>
              <a:rPr lang="en-US" dirty="0" smtClean="0"/>
              <a:t>2. Is </a:t>
            </a:r>
            <a:r>
              <a:rPr lang="en-US" dirty="0"/>
              <a:t>TTES 18 (</a:t>
            </a:r>
            <a:r>
              <a:rPr lang="ja-JP" altLang="en-US" dirty="0"/>
              <a:t>紅玉</a:t>
            </a:r>
            <a:r>
              <a:rPr lang="en-US" altLang="ja-JP" dirty="0"/>
              <a:t>) a black tea or an oolong tea</a:t>
            </a:r>
            <a:r>
              <a:rPr lang="en-US" altLang="ja-JP" dirty="0" smtClean="0"/>
              <a:t>?</a:t>
            </a:r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pPr lvl="1"/>
            <a:r>
              <a:rPr lang="en-US" altLang="ja-JP" dirty="0" smtClean="0"/>
              <a:t>It is processed like a black tea</a:t>
            </a:r>
            <a:endParaRPr lang="en-US" altLang="ja-JP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057400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13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couple of Controversies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5410200"/>
          </a:xfrm>
        </p:spPr>
        <p:txBody>
          <a:bodyPr/>
          <a:lstStyle/>
          <a:p>
            <a:r>
              <a:rPr lang="en-US" dirty="0" smtClean="0"/>
              <a:t>2. Is </a:t>
            </a:r>
            <a:r>
              <a:rPr lang="en-US" dirty="0"/>
              <a:t>TTES 18 (</a:t>
            </a:r>
            <a:r>
              <a:rPr lang="ja-JP" altLang="en-US" dirty="0"/>
              <a:t>紅玉</a:t>
            </a:r>
            <a:r>
              <a:rPr lang="en-US" altLang="ja-JP" dirty="0"/>
              <a:t>) a black tea or an oolong tea</a:t>
            </a:r>
            <a:r>
              <a:rPr lang="en-US" altLang="ja-JP" dirty="0" smtClean="0"/>
              <a:t>?</a:t>
            </a:r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pPr lvl="1"/>
            <a:r>
              <a:rPr lang="en-US" altLang="ja-JP" dirty="0" smtClean="0"/>
              <a:t>It is processed like a black tea</a:t>
            </a:r>
          </a:p>
          <a:p>
            <a:pPr lvl="1"/>
            <a:r>
              <a:rPr lang="en-US" altLang="ja-JP" dirty="0" smtClean="0"/>
              <a:t>But it is only oxidized to around 90%</a:t>
            </a:r>
            <a:endParaRPr lang="en-US" altLang="ja-JP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133600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5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3733800"/>
          </a:xfrm>
        </p:spPr>
        <p:txBody>
          <a:bodyPr>
            <a:normAutofit/>
          </a:bodyPr>
          <a:lstStyle/>
          <a:p>
            <a:r>
              <a:rPr lang="en-US" dirty="0" smtClean="0"/>
              <a:t>Questions?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457200" y="6309359"/>
            <a:ext cx="8229600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09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3733800"/>
          </a:xfrm>
        </p:spPr>
        <p:txBody>
          <a:bodyPr>
            <a:normAutofit/>
          </a:bodyPr>
          <a:lstStyle/>
          <a:p>
            <a:r>
              <a:rPr lang="en-US" dirty="0" smtClean="0"/>
              <a:t>Thank you!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www.tillermantea.net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Tillerman T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257521"/>
            <a:ext cx="1211860" cy="106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09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we’ll cover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short history of Taiwanese tea and tea industry.</a:t>
            </a:r>
          </a:p>
          <a:p>
            <a:r>
              <a:rPr lang="en-US" dirty="0" smtClean="0"/>
              <a:t>Taiwanese tea cultivars</a:t>
            </a:r>
          </a:p>
          <a:p>
            <a:r>
              <a:rPr lang="en-US" dirty="0" smtClean="0"/>
              <a:t>Contemporary tea processing in Taiwan</a:t>
            </a:r>
          </a:p>
          <a:p>
            <a:r>
              <a:rPr lang="en-US" dirty="0" smtClean="0"/>
              <a:t>Principal growing regions in Taiwan</a:t>
            </a:r>
          </a:p>
          <a:p>
            <a:r>
              <a:rPr lang="en-US" dirty="0" smtClean="0"/>
              <a:t>Tasting Taiwanese tea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20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we’ll cover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short history of Taiwanese tea and tea industry.</a:t>
            </a:r>
          </a:p>
          <a:p>
            <a:r>
              <a:rPr lang="en-US" dirty="0" smtClean="0"/>
              <a:t>Taiwanese tea cultivars</a:t>
            </a:r>
          </a:p>
          <a:p>
            <a:r>
              <a:rPr lang="en-US" dirty="0" smtClean="0"/>
              <a:t>Contemporary tea processing in Taiwan</a:t>
            </a:r>
          </a:p>
          <a:p>
            <a:r>
              <a:rPr lang="en-US" dirty="0" smtClean="0"/>
              <a:t>Principal growing regions in Taiwan</a:t>
            </a:r>
          </a:p>
          <a:p>
            <a:r>
              <a:rPr lang="en-US" dirty="0" smtClean="0"/>
              <a:t>Tasting Taiwanese tea</a:t>
            </a:r>
          </a:p>
          <a:p>
            <a:r>
              <a:rPr lang="en-US" dirty="0" smtClean="0"/>
              <a:t>Some Controversies</a:t>
            </a:r>
          </a:p>
          <a:p>
            <a:pPr lvl="1"/>
            <a:r>
              <a:rPr lang="en-US" dirty="0" smtClean="0"/>
              <a:t>Seeds or Clones?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we’ll cover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short history of Taiwanese tea and tea industry.</a:t>
            </a:r>
          </a:p>
          <a:p>
            <a:r>
              <a:rPr lang="en-US" dirty="0"/>
              <a:t>Taiwanese tea </a:t>
            </a:r>
            <a:r>
              <a:rPr lang="en-US" dirty="0" smtClean="0"/>
              <a:t>cultivars</a:t>
            </a:r>
          </a:p>
          <a:p>
            <a:r>
              <a:rPr lang="en-US" dirty="0" smtClean="0"/>
              <a:t>Contemporary tea processing in Taiwan</a:t>
            </a:r>
          </a:p>
          <a:p>
            <a:r>
              <a:rPr lang="en-US" dirty="0" smtClean="0"/>
              <a:t>Principal growing regions in Taiwan</a:t>
            </a:r>
          </a:p>
          <a:p>
            <a:r>
              <a:rPr lang="en-US" dirty="0" smtClean="0"/>
              <a:t>Tasting Taiwanese tea</a:t>
            </a:r>
          </a:p>
          <a:p>
            <a:r>
              <a:rPr lang="en-US" dirty="0" smtClean="0"/>
              <a:t>Some Controversies</a:t>
            </a:r>
          </a:p>
          <a:p>
            <a:pPr lvl="1"/>
            <a:r>
              <a:rPr lang="en-US" dirty="0" smtClean="0"/>
              <a:t>Seeds or Clones?</a:t>
            </a:r>
          </a:p>
          <a:p>
            <a:pPr lvl="1"/>
            <a:r>
              <a:rPr lang="en-US" dirty="0" smtClean="0"/>
              <a:t>Is TTES 18 (</a:t>
            </a:r>
            <a:r>
              <a:rPr lang="ja-JP" altLang="en-US" dirty="0"/>
              <a:t>紅</a:t>
            </a:r>
            <a:r>
              <a:rPr lang="ja-JP" altLang="en-US" dirty="0" smtClean="0"/>
              <a:t>玉</a:t>
            </a:r>
            <a:r>
              <a:rPr lang="en-US" altLang="ja-JP" dirty="0" smtClean="0"/>
              <a:t>) a black tea or an oolong tea?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25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we’ll cover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 short history of Taiwanese tea and tea industry.</a:t>
            </a:r>
          </a:p>
          <a:p>
            <a:r>
              <a:rPr lang="en-US" dirty="0"/>
              <a:t>Taiwanese tea </a:t>
            </a:r>
            <a:r>
              <a:rPr lang="en-US" dirty="0" smtClean="0"/>
              <a:t>cultivars</a:t>
            </a:r>
          </a:p>
          <a:p>
            <a:r>
              <a:rPr lang="en-US" dirty="0" smtClean="0"/>
              <a:t>Contemporary tea processing in Taiwan</a:t>
            </a:r>
          </a:p>
          <a:p>
            <a:r>
              <a:rPr lang="en-US" dirty="0" smtClean="0"/>
              <a:t>Principal growing regions in Taiwan</a:t>
            </a:r>
          </a:p>
          <a:p>
            <a:r>
              <a:rPr lang="en-US" dirty="0" smtClean="0"/>
              <a:t>Tasting Taiwanese tea</a:t>
            </a:r>
          </a:p>
          <a:p>
            <a:r>
              <a:rPr lang="en-US" dirty="0" smtClean="0"/>
              <a:t>Some Controversies</a:t>
            </a:r>
          </a:p>
          <a:p>
            <a:pPr lvl="1"/>
            <a:r>
              <a:rPr lang="en-US" dirty="0" smtClean="0"/>
              <a:t>Seeds </a:t>
            </a:r>
            <a:r>
              <a:rPr lang="en-US" dirty="0"/>
              <a:t>or Clones?</a:t>
            </a:r>
          </a:p>
          <a:p>
            <a:pPr lvl="1"/>
            <a:r>
              <a:rPr lang="en-US" dirty="0"/>
              <a:t>Is TTES 18 (</a:t>
            </a:r>
            <a:r>
              <a:rPr lang="ja-JP" altLang="en-US" dirty="0"/>
              <a:t>紅玉</a:t>
            </a:r>
            <a:r>
              <a:rPr lang="en-US" altLang="ja-JP" dirty="0"/>
              <a:t>) a black tea or an </a:t>
            </a:r>
            <a:r>
              <a:rPr lang="en-US" altLang="ja-JP" dirty="0" smtClean="0"/>
              <a:t>oolong tea?</a:t>
            </a:r>
          </a:p>
          <a:p>
            <a:r>
              <a:rPr lang="en-US" dirty="0" smtClean="0"/>
              <a:t>Questions</a:t>
            </a:r>
          </a:p>
          <a:p>
            <a:pPr marL="585216" lvl="1" indent="0">
              <a:buNone/>
            </a:pPr>
            <a:endParaRPr lang="en-US" dirty="0"/>
          </a:p>
          <a:p>
            <a:pPr marL="585216" lvl="1" indent="0">
              <a:buNone/>
            </a:pPr>
            <a:endParaRPr lang="en-US" dirty="0"/>
          </a:p>
          <a:p>
            <a:pPr marL="585216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44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Taiwan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624" y="1600200"/>
            <a:ext cx="3056752" cy="4708525"/>
          </a:xfrm>
        </p:spPr>
      </p:pic>
    </p:spTree>
    <p:extLst>
      <p:ext uri="{BB962C8B-B14F-4D97-AF65-F5344CB8AC3E}">
        <p14:creationId xmlns:p14="http://schemas.microsoft.com/office/powerpoint/2010/main" val="159880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143000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Taiwan always has had a problematic relationship </a:t>
            </a:r>
            <a:r>
              <a:rPr lang="en-US" smtClean="0"/>
              <a:t>with China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4287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Laoshi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Chen </a:t>
            </a:r>
            <a:r>
              <a:rPr lang="en-US" dirty="0" err="1" smtClean="0"/>
              <a:t>Huan</a:t>
            </a:r>
            <a:r>
              <a:rPr lang="en-US" dirty="0" smtClean="0"/>
              <a:t>-Tang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82" y="1600200"/>
            <a:ext cx="4076036" cy="4708525"/>
          </a:xfrm>
        </p:spPr>
      </p:pic>
    </p:spTree>
    <p:extLst>
      <p:ext uri="{BB962C8B-B14F-4D97-AF65-F5344CB8AC3E}">
        <p14:creationId xmlns:p14="http://schemas.microsoft.com/office/powerpoint/2010/main" val="54039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143000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Taiwan always has had a problematic relationship with China</a:t>
            </a:r>
          </a:p>
          <a:p>
            <a:r>
              <a:rPr lang="en-US" dirty="0" smtClean="0"/>
              <a:t>Earliest “government” was under the Dutch</a:t>
            </a:r>
          </a:p>
        </p:txBody>
      </p:sp>
    </p:spTree>
    <p:extLst>
      <p:ext uri="{BB962C8B-B14F-4D97-AF65-F5344CB8AC3E}">
        <p14:creationId xmlns:p14="http://schemas.microsoft.com/office/powerpoint/2010/main" val="57249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143000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Taiwan always has had a problematic relationship with China</a:t>
            </a:r>
          </a:p>
          <a:p>
            <a:r>
              <a:rPr lang="en-US" dirty="0" smtClean="0"/>
              <a:t>Earliest “government” was under the Dutch</a:t>
            </a:r>
          </a:p>
          <a:p>
            <a:r>
              <a:rPr lang="en-US" dirty="0" smtClean="0"/>
              <a:t>During Ming dynasty Taiwan was the “wild, wild east”</a:t>
            </a:r>
          </a:p>
        </p:txBody>
      </p:sp>
    </p:spTree>
    <p:extLst>
      <p:ext uri="{BB962C8B-B14F-4D97-AF65-F5344CB8AC3E}">
        <p14:creationId xmlns:p14="http://schemas.microsoft.com/office/powerpoint/2010/main" val="160568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143000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867400"/>
          </a:xfrm>
        </p:spPr>
        <p:txBody>
          <a:bodyPr/>
          <a:lstStyle/>
          <a:p>
            <a:r>
              <a:rPr lang="en-US" dirty="0" smtClean="0"/>
              <a:t>Taiwan always has had a problematic relationship with China</a:t>
            </a:r>
          </a:p>
          <a:p>
            <a:r>
              <a:rPr lang="en-US" dirty="0" smtClean="0"/>
              <a:t>Earliest “government” was under the Dutch</a:t>
            </a:r>
          </a:p>
          <a:p>
            <a:r>
              <a:rPr lang="en-US" dirty="0" smtClean="0"/>
              <a:t>During Ming dynasty Taiwan was the “wild, wild east”</a:t>
            </a:r>
          </a:p>
          <a:p>
            <a:r>
              <a:rPr lang="en-US" dirty="0" smtClean="0"/>
              <a:t>At the fall of the Ming Taiwan became a haven for opponents of the Qing conquerors</a:t>
            </a:r>
          </a:p>
        </p:txBody>
      </p:sp>
    </p:spTree>
    <p:extLst>
      <p:ext uri="{BB962C8B-B14F-4D97-AF65-F5344CB8AC3E}">
        <p14:creationId xmlns:p14="http://schemas.microsoft.com/office/powerpoint/2010/main" val="163240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143000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867400"/>
          </a:xfrm>
        </p:spPr>
        <p:txBody>
          <a:bodyPr/>
          <a:lstStyle/>
          <a:p>
            <a:r>
              <a:rPr lang="en-US" dirty="0" smtClean="0"/>
              <a:t>Taiwan always has had a problematic relationship with China</a:t>
            </a:r>
          </a:p>
          <a:p>
            <a:r>
              <a:rPr lang="en-US" dirty="0" smtClean="0"/>
              <a:t>Earliest “government” was under the Dutch</a:t>
            </a:r>
          </a:p>
          <a:p>
            <a:r>
              <a:rPr lang="en-US" dirty="0" smtClean="0"/>
              <a:t>During Ming dynasty Taiwan was the “wild, wild east”</a:t>
            </a:r>
          </a:p>
          <a:p>
            <a:r>
              <a:rPr lang="en-US" dirty="0" smtClean="0"/>
              <a:t>At the fall of the Ming Taiwan became a haven for opponents of the Qing conquerors</a:t>
            </a:r>
          </a:p>
          <a:p>
            <a:r>
              <a:rPr lang="en-US" dirty="0" smtClean="0"/>
              <a:t>Qing assumed nominal control of Taiwan under the Kangxi Emperor  </a:t>
            </a:r>
          </a:p>
        </p:txBody>
      </p:sp>
    </p:spTree>
    <p:extLst>
      <p:ext uri="{BB962C8B-B14F-4D97-AF65-F5344CB8AC3E}">
        <p14:creationId xmlns:p14="http://schemas.microsoft.com/office/powerpoint/2010/main" val="145859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143000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867400"/>
          </a:xfrm>
        </p:spPr>
        <p:txBody>
          <a:bodyPr/>
          <a:lstStyle/>
          <a:p>
            <a:r>
              <a:rPr lang="en-US" dirty="0" smtClean="0"/>
              <a:t>Taiwan always has had a problematic relationship with China</a:t>
            </a:r>
          </a:p>
          <a:p>
            <a:r>
              <a:rPr lang="en-US" dirty="0" smtClean="0"/>
              <a:t>Earliest “government” was under the Dutch</a:t>
            </a:r>
          </a:p>
          <a:p>
            <a:r>
              <a:rPr lang="en-US" dirty="0" smtClean="0"/>
              <a:t>During Ming dynasty Taiwan was the “wild, wild east”</a:t>
            </a:r>
          </a:p>
          <a:p>
            <a:r>
              <a:rPr lang="en-US" dirty="0" smtClean="0"/>
              <a:t>At the fall of the Ming Taiwan became a haven for opponents of the Qing conquerors</a:t>
            </a:r>
          </a:p>
          <a:p>
            <a:r>
              <a:rPr lang="en-US" dirty="0" smtClean="0"/>
              <a:t>Qing assumed nominal control of Taiwan under the Kangxi Emperor </a:t>
            </a:r>
          </a:p>
          <a:p>
            <a:r>
              <a:rPr lang="en-US" dirty="0" smtClean="0"/>
              <a:t>Under the Qing, Taiwan officially was part of Fujian Province but there was little real control</a:t>
            </a:r>
          </a:p>
        </p:txBody>
      </p:sp>
    </p:spTree>
    <p:extLst>
      <p:ext uri="{BB962C8B-B14F-4D97-AF65-F5344CB8AC3E}">
        <p14:creationId xmlns:p14="http://schemas.microsoft.com/office/powerpoint/2010/main" val="54449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3733800"/>
          </a:xfrm>
        </p:spPr>
        <p:txBody>
          <a:bodyPr>
            <a:normAutofit/>
          </a:bodyPr>
          <a:lstStyle/>
          <a:p>
            <a:r>
              <a:rPr lang="en-US" dirty="0" smtClean="0"/>
              <a:t>The Early History of</a:t>
            </a:r>
            <a:br>
              <a:rPr lang="en-US" dirty="0" smtClean="0"/>
            </a:br>
            <a:r>
              <a:rPr lang="en-US" dirty="0" smtClean="0"/>
              <a:t>Tea and the Tea Trade in Formosa 1800 - 1895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457200" y="6309359"/>
            <a:ext cx="8229600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3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128215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229600" cy="6096000"/>
          </a:xfrm>
        </p:spPr>
        <p:txBody>
          <a:bodyPr/>
          <a:lstStyle/>
          <a:p>
            <a:r>
              <a:rPr lang="en-US" dirty="0" smtClean="0"/>
              <a:t>Although tea plants and seeds had been taken to Taiwan much earlier, around 1810 occasional shipments of tea were made to Amoy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58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128215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229600" cy="6096000"/>
          </a:xfrm>
        </p:spPr>
        <p:txBody>
          <a:bodyPr/>
          <a:lstStyle/>
          <a:p>
            <a:r>
              <a:rPr lang="en-US" dirty="0" smtClean="0"/>
              <a:t>Although tea plants and seeds had been taken to Taiwan much earlier, around 1810 occasional shipments of tea were made to Amoy</a:t>
            </a:r>
          </a:p>
          <a:p>
            <a:r>
              <a:rPr lang="en-US" dirty="0" smtClean="0"/>
              <a:t>By 1824 tea was being shipped to the mainland in considerable quantities</a:t>
            </a:r>
          </a:p>
        </p:txBody>
      </p:sp>
    </p:spTree>
    <p:extLst>
      <p:ext uri="{BB962C8B-B14F-4D97-AF65-F5344CB8AC3E}">
        <p14:creationId xmlns:p14="http://schemas.microsoft.com/office/powerpoint/2010/main" val="16323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128215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229600" cy="6096000"/>
          </a:xfrm>
        </p:spPr>
        <p:txBody>
          <a:bodyPr/>
          <a:lstStyle/>
          <a:p>
            <a:r>
              <a:rPr lang="en-US" dirty="0" smtClean="0"/>
              <a:t>Although tea plants and seeds had been taken to Taiwan much earlier, around 1810 occasional shipments of tea were made to Amoy</a:t>
            </a:r>
          </a:p>
          <a:p>
            <a:r>
              <a:rPr lang="en-US" dirty="0" smtClean="0"/>
              <a:t>By 1824 tea was being shipped to the mainland in considerable quantities</a:t>
            </a:r>
          </a:p>
          <a:p>
            <a:r>
              <a:rPr lang="en-US" dirty="0" smtClean="0"/>
              <a:t>1861 Robert </a:t>
            </a:r>
            <a:r>
              <a:rPr lang="en-US" dirty="0" err="1" smtClean="0"/>
              <a:t>Swinhoe</a:t>
            </a:r>
            <a:r>
              <a:rPr lang="en-US" dirty="0" smtClean="0"/>
              <a:t>, first British consul in Taiwan brought these shipments to the attention of his government</a:t>
            </a:r>
          </a:p>
        </p:txBody>
      </p:sp>
    </p:spTree>
    <p:extLst>
      <p:ext uri="{BB962C8B-B14F-4D97-AF65-F5344CB8AC3E}">
        <p14:creationId xmlns:p14="http://schemas.microsoft.com/office/powerpoint/2010/main" val="8183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128215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229600" cy="6096000"/>
          </a:xfrm>
        </p:spPr>
        <p:txBody>
          <a:bodyPr/>
          <a:lstStyle/>
          <a:p>
            <a:r>
              <a:rPr lang="en-US" dirty="0" smtClean="0"/>
              <a:t>Although tea plants and seeds had been taken to Taiwan much earlier, around 1810 occasional shipments of tea were made to Amoy</a:t>
            </a:r>
          </a:p>
          <a:p>
            <a:r>
              <a:rPr lang="en-US" dirty="0" smtClean="0"/>
              <a:t>By 1824 tea was being shipped to the mainland in considerable quantities</a:t>
            </a:r>
          </a:p>
          <a:p>
            <a:r>
              <a:rPr lang="en-US" dirty="0" smtClean="0"/>
              <a:t>1861 Robert </a:t>
            </a:r>
            <a:r>
              <a:rPr lang="en-US" dirty="0" err="1" smtClean="0"/>
              <a:t>Swinhoe</a:t>
            </a:r>
            <a:r>
              <a:rPr lang="en-US" dirty="0" smtClean="0"/>
              <a:t>, first British consul in Taiwan brought these shipments to the attention of his government</a:t>
            </a:r>
          </a:p>
          <a:p>
            <a:r>
              <a:rPr lang="en-US" dirty="0" smtClean="0"/>
              <a:t>Following the Opium Wars, tea industry opened in India.</a:t>
            </a:r>
          </a:p>
        </p:txBody>
      </p:sp>
    </p:spTree>
    <p:extLst>
      <p:ext uri="{BB962C8B-B14F-4D97-AF65-F5344CB8AC3E}">
        <p14:creationId xmlns:p14="http://schemas.microsoft.com/office/powerpoint/2010/main" val="232750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Marty Wu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399" y="1905000"/>
            <a:ext cx="3724249" cy="3636962"/>
          </a:xfrm>
        </p:spPr>
      </p:pic>
    </p:spTree>
    <p:extLst>
      <p:ext uri="{BB962C8B-B14F-4D97-AF65-F5344CB8AC3E}">
        <p14:creationId xmlns:p14="http://schemas.microsoft.com/office/powerpoint/2010/main" val="153077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128215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229600" cy="6096000"/>
          </a:xfrm>
        </p:spPr>
        <p:txBody>
          <a:bodyPr/>
          <a:lstStyle/>
          <a:p>
            <a:r>
              <a:rPr lang="en-US" dirty="0" smtClean="0"/>
              <a:t>Although tea plants and seeds had been taken to Taiwan much earlier, around 1810 occasional shipments of tea were made to Amoy</a:t>
            </a:r>
          </a:p>
          <a:p>
            <a:r>
              <a:rPr lang="en-US" dirty="0" smtClean="0"/>
              <a:t>By 1824 tea was being shipped to the mainland in considerable quantities</a:t>
            </a:r>
          </a:p>
          <a:p>
            <a:r>
              <a:rPr lang="en-US" dirty="0" smtClean="0"/>
              <a:t>1861 Robert </a:t>
            </a:r>
            <a:r>
              <a:rPr lang="en-US" dirty="0" err="1" smtClean="0"/>
              <a:t>Swinhoe</a:t>
            </a:r>
            <a:r>
              <a:rPr lang="en-US" dirty="0" smtClean="0"/>
              <a:t>, first British consul in Taiwan brought these shipments to the attention of his government</a:t>
            </a:r>
          </a:p>
          <a:p>
            <a:r>
              <a:rPr lang="en-US" dirty="0" smtClean="0"/>
              <a:t>Following the Opium Wars, tea industry opened in India.</a:t>
            </a:r>
          </a:p>
          <a:p>
            <a:r>
              <a:rPr lang="en-US" dirty="0" smtClean="0"/>
              <a:t>The Chinese tea industry began a long decline from which it is only now fully recovering</a:t>
            </a:r>
          </a:p>
        </p:txBody>
      </p:sp>
    </p:spTree>
    <p:extLst>
      <p:ext uri="{BB962C8B-B14F-4D97-AF65-F5344CB8AC3E}">
        <p14:creationId xmlns:p14="http://schemas.microsoft.com/office/powerpoint/2010/main" val="393814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128215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229600" cy="6096000"/>
          </a:xfrm>
        </p:spPr>
        <p:txBody>
          <a:bodyPr/>
          <a:lstStyle/>
          <a:p>
            <a:r>
              <a:rPr lang="en-US" dirty="0" smtClean="0"/>
              <a:t>Although tea plants and seeds had been taken to Taiwan much earlier, around 1810 occasional shipments of tea were made to Amoy</a:t>
            </a:r>
          </a:p>
          <a:p>
            <a:r>
              <a:rPr lang="en-US" dirty="0" smtClean="0"/>
              <a:t>By 1824 tea was being shipped to the mainland in considerable quantities</a:t>
            </a:r>
          </a:p>
          <a:p>
            <a:r>
              <a:rPr lang="en-US" dirty="0" smtClean="0"/>
              <a:t>1861 Robert </a:t>
            </a:r>
            <a:r>
              <a:rPr lang="en-US" dirty="0" err="1" smtClean="0"/>
              <a:t>Swinhoe</a:t>
            </a:r>
            <a:r>
              <a:rPr lang="en-US" dirty="0" smtClean="0"/>
              <a:t>, first British consul in Taiwan brought these shipments to the attention of his government</a:t>
            </a:r>
          </a:p>
          <a:p>
            <a:r>
              <a:rPr lang="en-US" dirty="0" smtClean="0"/>
              <a:t>Following the Opium Wars, tea industry opened in India.</a:t>
            </a:r>
          </a:p>
          <a:p>
            <a:r>
              <a:rPr lang="en-US" dirty="0" smtClean="0"/>
              <a:t>The Chinese tea industry began a long decline from which it is only now fully recovering</a:t>
            </a:r>
          </a:p>
          <a:p>
            <a:r>
              <a:rPr lang="en-US" dirty="0" smtClean="0"/>
              <a:t>Taiwan benefited from the problems in China</a:t>
            </a:r>
          </a:p>
        </p:txBody>
      </p:sp>
    </p:spTree>
    <p:extLst>
      <p:ext uri="{BB962C8B-B14F-4D97-AF65-F5344CB8AC3E}">
        <p14:creationId xmlns:p14="http://schemas.microsoft.com/office/powerpoint/2010/main" val="371476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Chinese Opium Den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2068512"/>
            <a:ext cx="5143500" cy="3771900"/>
          </a:xfrm>
        </p:spPr>
      </p:pic>
    </p:spTree>
    <p:extLst>
      <p:ext uri="{BB962C8B-B14F-4D97-AF65-F5344CB8AC3E}">
        <p14:creationId xmlns:p14="http://schemas.microsoft.com/office/powerpoint/2010/main" val="246803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John Dodd and Li </a:t>
            </a:r>
            <a:r>
              <a:rPr lang="en-US" dirty="0" err="1" smtClean="0"/>
              <a:t>Chungsheng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2019300" cy="23431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132" y="1447801"/>
            <a:ext cx="1990725" cy="2438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" y="4143375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John Dodd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69132" y="4143375"/>
            <a:ext cx="1865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 </a:t>
            </a:r>
            <a:r>
              <a:rPr lang="en-US" dirty="0" err="1" smtClean="0"/>
              <a:t>Chungsheng</a:t>
            </a: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2667000" y="1447801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John Dodd arrived in Taiwan  in 1864 to explore the camphor trade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13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John Dodd and Li </a:t>
            </a:r>
            <a:r>
              <a:rPr lang="en-US" dirty="0" err="1" smtClean="0"/>
              <a:t>Chungsheng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2019300" cy="23431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132" y="1447801"/>
            <a:ext cx="1990725" cy="2438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" y="4143375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John Dodd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69132" y="4143375"/>
            <a:ext cx="1865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 </a:t>
            </a:r>
            <a:r>
              <a:rPr lang="en-US" dirty="0" err="1" smtClean="0"/>
              <a:t>Chungsheng</a:t>
            </a: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2667000" y="1447801"/>
            <a:ext cx="381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John Dodd arrived in Taiwan  in 1864 to explore the camphor trade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1865 Dodd visited tea farmers in the  </a:t>
            </a:r>
            <a:r>
              <a:rPr lang="en-US" dirty="0" err="1" smtClean="0"/>
              <a:t>Tamsui</a:t>
            </a:r>
            <a:r>
              <a:rPr lang="en-US" dirty="0" smtClean="0"/>
              <a:t> district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31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John Dodd and Li </a:t>
            </a:r>
            <a:r>
              <a:rPr lang="en-US" dirty="0" err="1" smtClean="0"/>
              <a:t>Chungsheng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2019300" cy="23431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132" y="1447801"/>
            <a:ext cx="1990725" cy="2438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" y="4143375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John Dodd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69132" y="4143375"/>
            <a:ext cx="1865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 </a:t>
            </a:r>
            <a:r>
              <a:rPr lang="en-US" dirty="0" err="1" smtClean="0"/>
              <a:t>Chungsheng</a:t>
            </a: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2667000" y="1447801"/>
            <a:ext cx="381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John Dodd arrived in Taiwan  in 1864 to explore the camphor trade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1865 Dodd visited tea farmers in the  </a:t>
            </a:r>
            <a:r>
              <a:rPr lang="en-US" dirty="0" err="1" smtClean="0"/>
              <a:t>Tamsui</a:t>
            </a:r>
            <a:r>
              <a:rPr lang="en-US" dirty="0" smtClean="0"/>
              <a:t> district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Dodd hired Li </a:t>
            </a:r>
            <a:r>
              <a:rPr lang="en-US" dirty="0" err="1" smtClean="0"/>
              <a:t>Chungsheng</a:t>
            </a:r>
            <a:r>
              <a:rPr lang="en-US" dirty="0" smtClean="0"/>
              <a:t>, from Amoy, as his comprador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66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John Dodd and Li </a:t>
            </a:r>
            <a:r>
              <a:rPr lang="en-US" dirty="0" err="1" smtClean="0"/>
              <a:t>Chungsheng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2019300" cy="23431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132" y="1447801"/>
            <a:ext cx="1990725" cy="2438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" y="4143375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John Dodd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69132" y="4143375"/>
            <a:ext cx="1865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 </a:t>
            </a:r>
            <a:r>
              <a:rPr lang="en-US" dirty="0" err="1" smtClean="0"/>
              <a:t>Chungsheng</a:t>
            </a: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2667000" y="1447801"/>
            <a:ext cx="3810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John Dodd arrived in Taiwan  in 1864 to explore the camphor trade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1865 Dodd visited tea farmers in the  </a:t>
            </a:r>
            <a:r>
              <a:rPr lang="en-US" dirty="0" err="1" smtClean="0"/>
              <a:t>Tamsui</a:t>
            </a:r>
            <a:r>
              <a:rPr lang="en-US" dirty="0" smtClean="0"/>
              <a:t> district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Dodd hired Li </a:t>
            </a:r>
            <a:r>
              <a:rPr lang="en-US" dirty="0" err="1" smtClean="0"/>
              <a:t>Chungsheng</a:t>
            </a:r>
            <a:r>
              <a:rPr lang="en-US" dirty="0" smtClean="0"/>
              <a:t>, from Amoy, as his comprador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Li supervised system of making loans from Amoy capitalists to tea farmers to encourage production and expansion of plantings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81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John Dodd and Li </a:t>
            </a:r>
            <a:r>
              <a:rPr lang="en-US" dirty="0" err="1" smtClean="0"/>
              <a:t>Chungsheng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2019300" cy="23431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132" y="1447801"/>
            <a:ext cx="1990725" cy="2438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" y="4143375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John Dodd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69132" y="4143375"/>
            <a:ext cx="1865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 </a:t>
            </a:r>
            <a:r>
              <a:rPr lang="en-US" dirty="0" err="1" smtClean="0"/>
              <a:t>Chungsheng</a:t>
            </a: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2667000" y="1447801"/>
            <a:ext cx="3810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John Dodd arrived in Taiwan  in 1864 to explore the camphor trade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1865 Dodd visited tea farmers in the  </a:t>
            </a:r>
            <a:r>
              <a:rPr lang="en-US" dirty="0" err="1" smtClean="0"/>
              <a:t>Tamsui</a:t>
            </a:r>
            <a:r>
              <a:rPr lang="en-US" dirty="0" smtClean="0"/>
              <a:t> district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Dodd hired Li </a:t>
            </a:r>
            <a:r>
              <a:rPr lang="en-US" dirty="0" err="1" smtClean="0"/>
              <a:t>Chungsheng</a:t>
            </a:r>
            <a:r>
              <a:rPr lang="en-US" dirty="0" smtClean="0"/>
              <a:t>, from Amoy, as his comprador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Li supervised system of making loans from Amoy capitalists to tea farmers to encourage production and expansion of plantings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1867 Dodd made trial shipment to Macao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29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John Dodd and Li </a:t>
            </a:r>
            <a:r>
              <a:rPr lang="en-US" dirty="0" err="1" smtClean="0"/>
              <a:t>Chungsheng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2019300" cy="23431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132" y="1447801"/>
            <a:ext cx="1990725" cy="2438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" y="4143375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John Dodd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69132" y="4143375"/>
            <a:ext cx="1865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 </a:t>
            </a:r>
            <a:r>
              <a:rPr lang="en-US" dirty="0" err="1" smtClean="0"/>
              <a:t>Chungsheng</a:t>
            </a: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2667000" y="1447801"/>
            <a:ext cx="3810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John Dodd arrived in Taiwan  in 1864 to explore the camphor trade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1865 Dodd visited tea farmers in the  </a:t>
            </a:r>
            <a:r>
              <a:rPr lang="en-US" dirty="0" err="1" smtClean="0"/>
              <a:t>Tamsui</a:t>
            </a:r>
            <a:r>
              <a:rPr lang="en-US" dirty="0" smtClean="0"/>
              <a:t> district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Dodd hired Li </a:t>
            </a:r>
            <a:r>
              <a:rPr lang="en-US" dirty="0" err="1" smtClean="0"/>
              <a:t>Chungsheng</a:t>
            </a:r>
            <a:r>
              <a:rPr lang="en-US" dirty="0" smtClean="0"/>
              <a:t>, from Amoy, as his comprador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Li supervised system of making loans from Amoy capitalists to tea farmers to encourage production and expansion of plantings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1867 Dodd made trial shipment to Macao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1868 Dodd began firing leaf in Taiwan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84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John Dodd and Li </a:t>
            </a:r>
            <a:r>
              <a:rPr lang="en-US" dirty="0" err="1" smtClean="0"/>
              <a:t>Chungsheng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2019300" cy="23431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132" y="1447801"/>
            <a:ext cx="1990725" cy="2438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" y="4143375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John Dodd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69132" y="4143375"/>
            <a:ext cx="1865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 </a:t>
            </a:r>
            <a:r>
              <a:rPr lang="en-US" dirty="0" err="1" smtClean="0"/>
              <a:t>Chungsheng</a:t>
            </a: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2667000" y="1447801"/>
            <a:ext cx="3810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John Dodd arrived in Taiwan  in 1864 to explore the camphor trade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1865 Dodd visited tea farmers in the  </a:t>
            </a:r>
            <a:r>
              <a:rPr lang="en-US" dirty="0" err="1" smtClean="0"/>
              <a:t>Tamsui</a:t>
            </a:r>
            <a:r>
              <a:rPr lang="en-US" dirty="0" smtClean="0"/>
              <a:t> district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Dodd hired Li </a:t>
            </a:r>
            <a:r>
              <a:rPr lang="en-US" dirty="0" err="1" smtClean="0"/>
              <a:t>Chungsheng</a:t>
            </a:r>
            <a:r>
              <a:rPr lang="en-US" dirty="0" smtClean="0"/>
              <a:t>, from Amoy, as his comprador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Li supervised system of making loans from Amoy capitalists to tea farmers to encourage production and expansion of plantings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1867 Dodd made trial shipment to Macao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1868 Dodd began firing leaf in Taiwan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1869 Dodd made trial shipment to New York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97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Taiwan?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and foremost, Taiwan produces some of the world’s greatest teas.</a:t>
            </a:r>
          </a:p>
        </p:txBody>
      </p:sp>
    </p:spTree>
    <p:extLst>
      <p:ext uri="{BB962C8B-B14F-4D97-AF65-F5344CB8AC3E}">
        <p14:creationId xmlns:p14="http://schemas.microsoft.com/office/powerpoint/2010/main" val="5549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John Dodd and Li </a:t>
            </a:r>
            <a:r>
              <a:rPr lang="en-US" dirty="0" err="1" smtClean="0"/>
              <a:t>Chungsheng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2019300" cy="23431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132" y="1447801"/>
            <a:ext cx="1990725" cy="2438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" y="4143375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John Dodd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69132" y="4143375"/>
            <a:ext cx="1865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 </a:t>
            </a:r>
            <a:r>
              <a:rPr lang="en-US" dirty="0" err="1" smtClean="0"/>
              <a:t>Chungsheng</a:t>
            </a: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2667000" y="1254123"/>
            <a:ext cx="38100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John Dodd arrived in Taiwan  in 1864 to explore the camphor trade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1865 Dodd visited tea farmers in the  </a:t>
            </a:r>
            <a:r>
              <a:rPr lang="en-US" dirty="0" err="1" smtClean="0"/>
              <a:t>Tamsui</a:t>
            </a:r>
            <a:r>
              <a:rPr lang="en-US" dirty="0" smtClean="0"/>
              <a:t> district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Dodd hired Li </a:t>
            </a:r>
            <a:r>
              <a:rPr lang="en-US" dirty="0" err="1" smtClean="0"/>
              <a:t>Chungsheng</a:t>
            </a:r>
            <a:r>
              <a:rPr lang="en-US" dirty="0" smtClean="0"/>
              <a:t>, from Amoy, as his comprador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Li supervised system of making loans from Amoy capitalists to tea farmers to encourage production and expansion of plantings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1867 Dodd made trial shipment to Macao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1868 Dodd began firing leaf in Taiwan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1869 Dodd made trial shipment to New York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From this beginning the trade grew dramatically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57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Exports from Taiwan 1865 – 1885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66800"/>
            <a:ext cx="6440286" cy="5029200"/>
          </a:xfrm>
        </p:spPr>
      </p:pic>
      <p:sp>
        <p:nvSpPr>
          <p:cNvPr id="5" name="TextBox 4"/>
          <p:cNvSpPr txBox="1"/>
          <p:nvPr/>
        </p:nvSpPr>
        <p:spPr>
          <a:xfrm>
            <a:off x="1524000" y="6324600"/>
            <a:ext cx="6400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Source: </a:t>
            </a:r>
            <a:r>
              <a:rPr lang="en-US" sz="1050" dirty="0" err="1" smtClean="0"/>
              <a:t>Gardella</a:t>
            </a:r>
            <a:r>
              <a:rPr lang="en-US" sz="1050" dirty="0" smtClean="0"/>
              <a:t>, Robert </a:t>
            </a:r>
            <a:r>
              <a:rPr lang="en-US" sz="1050" u="sng" dirty="0" smtClean="0"/>
              <a:t>Harvesting Mountains: Fujian and the China Tea Trade </a:t>
            </a:r>
            <a:r>
              <a:rPr lang="en-US" sz="1050" dirty="0" smtClean="0"/>
              <a:t> (Berkeley, University of California Press 1994) p. 64.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7544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3733800"/>
          </a:xfrm>
        </p:spPr>
        <p:txBody>
          <a:bodyPr>
            <a:normAutofit/>
          </a:bodyPr>
          <a:lstStyle/>
          <a:p>
            <a:r>
              <a:rPr lang="en-US" dirty="0" smtClean="0"/>
              <a:t>Tea in the Colonial Period</a:t>
            </a:r>
            <a:br>
              <a:rPr lang="en-US" dirty="0" smtClean="0"/>
            </a:br>
            <a:r>
              <a:rPr lang="en-US" dirty="0" smtClean="0"/>
              <a:t>1895 - 1945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457200" y="6309359"/>
            <a:ext cx="8229600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05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1895 following Sino – Japanese war, Taiwan ceded to Japan.</a:t>
            </a:r>
          </a:p>
        </p:txBody>
      </p:sp>
    </p:spTree>
    <p:extLst>
      <p:ext uri="{BB962C8B-B14F-4D97-AF65-F5344CB8AC3E}">
        <p14:creationId xmlns:p14="http://schemas.microsoft.com/office/powerpoint/2010/main" val="68189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1895 following Sino – Japanese war, Taiwan ceded to Japan.</a:t>
            </a:r>
          </a:p>
          <a:p>
            <a:r>
              <a:rPr lang="en-US" dirty="0" smtClean="0"/>
              <a:t>Japanese encouraged the making of black tea to satisfy the Japanese market, to avoid competition with Japanese green tea and in response to the growth of Indian and Ceylonese trade</a:t>
            </a:r>
          </a:p>
        </p:txBody>
      </p:sp>
    </p:spTree>
    <p:extLst>
      <p:ext uri="{BB962C8B-B14F-4D97-AF65-F5344CB8AC3E}">
        <p14:creationId xmlns:p14="http://schemas.microsoft.com/office/powerpoint/2010/main" val="83191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1895 following Sino – Japanese war, Taiwan ceded to Japan.</a:t>
            </a:r>
          </a:p>
          <a:p>
            <a:r>
              <a:rPr lang="en-US" dirty="0" smtClean="0"/>
              <a:t>Japanese encouraged the making of black tea to satisfy the Japanese market, to avoid competition with Japanese green tea and in response to the growth of Indian and Ceylonese trade</a:t>
            </a:r>
          </a:p>
          <a:p>
            <a:r>
              <a:rPr lang="en-US" dirty="0" smtClean="0"/>
              <a:t>Japanese invested in infrastructure. Opened Keelung harbor. Build railways.</a:t>
            </a:r>
          </a:p>
        </p:txBody>
      </p:sp>
    </p:spTree>
    <p:extLst>
      <p:ext uri="{BB962C8B-B14F-4D97-AF65-F5344CB8AC3E}">
        <p14:creationId xmlns:p14="http://schemas.microsoft.com/office/powerpoint/2010/main" val="190621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 1895 following Sino – Japanese war, Taiwan ceded to Japan.</a:t>
            </a:r>
          </a:p>
          <a:p>
            <a:r>
              <a:rPr lang="en-US" dirty="0" smtClean="0"/>
              <a:t>Japanese encouraged the making of black tea to satisfy the Japanese market, to avoid competition with Japanese green tea and in response to the growth of Indian and Ceylonese trade</a:t>
            </a:r>
          </a:p>
          <a:p>
            <a:r>
              <a:rPr lang="en-US" dirty="0" smtClean="0"/>
              <a:t>Japanese invested in infrastructure. Opened Keelung harbor. Build railways.</a:t>
            </a:r>
          </a:p>
          <a:p>
            <a:r>
              <a:rPr lang="en-US" dirty="0" smtClean="0"/>
              <a:t>Created tea research stations in Taiwan, the first at </a:t>
            </a:r>
            <a:r>
              <a:rPr lang="en-US" dirty="0" err="1" smtClean="0"/>
              <a:t>Pingchen</a:t>
            </a:r>
            <a:r>
              <a:rPr lang="en-US" dirty="0" smtClean="0"/>
              <a:t> (Taoyuan) in 1909</a:t>
            </a:r>
          </a:p>
        </p:txBody>
      </p:sp>
    </p:spTree>
    <p:extLst>
      <p:ext uri="{BB962C8B-B14F-4D97-AF65-F5344CB8AC3E}">
        <p14:creationId xmlns:p14="http://schemas.microsoft.com/office/powerpoint/2010/main" val="357199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Japanese Establish the First Tea Research Stations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  <p:sp>
        <p:nvSpPr>
          <p:cNvPr id="3" name="TextBox 2"/>
          <p:cNvSpPr txBox="1"/>
          <p:nvPr/>
        </p:nvSpPr>
        <p:spPr>
          <a:xfrm>
            <a:off x="1447800" y="6488668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Yuchih</a:t>
            </a:r>
            <a:r>
              <a:rPr lang="en-US" dirty="0" smtClean="0"/>
              <a:t> Branch of TTES at Sun Moon Lake est. 1936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81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Current TRES Headquarters in Taoyuan	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676400"/>
            <a:ext cx="5852160" cy="3657600"/>
          </a:xfrm>
        </p:spPr>
      </p:pic>
    </p:spTree>
    <p:extLst>
      <p:ext uri="{BB962C8B-B14F-4D97-AF65-F5344CB8AC3E}">
        <p14:creationId xmlns:p14="http://schemas.microsoft.com/office/powerpoint/2010/main" val="279845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Taiwanese Tea Growing Areas During the Colonial Era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821" y="1600200"/>
            <a:ext cx="2392357" cy="4708525"/>
          </a:xfrm>
        </p:spPr>
      </p:pic>
    </p:spTree>
    <p:extLst>
      <p:ext uri="{BB962C8B-B14F-4D97-AF65-F5344CB8AC3E}">
        <p14:creationId xmlns:p14="http://schemas.microsoft.com/office/powerpoint/2010/main" val="227362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Taiwan?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and foremost, Taiwan produces some of the world’s greatest teas.</a:t>
            </a:r>
          </a:p>
          <a:p>
            <a:r>
              <a:rPr lang="en-US" dirty="0" smtClean="0"/>
              <a:t>Taiwan is at the cutting edge of tea research.</a:t>
            </a:r>
          </a:p>
        </p:txBody>
      </p:sp>
    </p:spTree>
    <p:extLst>
      <p:ext uri="{BB962C8B-B14F-4D97-AF65-F5344CB8AC3E}">
        <p14:creationId xmlns:p14="http://schemas.microsoft.com/office/powerpoint/2010/main" val="319599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WW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Taiwan, a colony of Japan saw its tea trade drop precipitously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02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3733800"/>
          </a:xfrm>
        </p:spPr>
        <p:txBody>
          <a:bodyPr>
            <a:normAutofit/>
          </a:bodyPr>
          <a:lstStyle/>
          <a:p>
            <a:r>
              <a:rPr lang="en-US" dirty="0" smtClean="0"/>
              <a:t>Tea in the Marshal Law Era</a:t>
            </a:r>
            <a:br>
              <a:rPr lang="en-US" dirty="0" smtClean="0"/>
            </a:br>
            <a:r>
              <a:rPr lang="en-US" dirty="0" smtClean="0"/>
              <a:t>1945 - 1987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457200" y="6309359"/>
            <a:ext cx="8229600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86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Aftermath of WW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 the conclusion of the Pacific War, administrative control of Taiwan was returned to China.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09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Aftermath of WW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 the conclusion of the Pacific War, administrative control of Taiwan was returned to China.</a:t>
            </a:r>
          </a:p>
          <a:p>
            <a:r>
              <a:rPr lang="en-US" dirty="0" smtClean="0"/>
              <a:t>Taiwan NOT reintegrated into Province of  Fujian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24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Aftermath of WW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 the conclusion of the Pacific War, administrative control of Taiwan was returned to China.</a:t>
            </a:r>
          </a:p>
          <a:p>
            <a:r>
              <a:rPr lang="en-US" dirty="0" smtClean="0"/>
              <a:t>Taiwan NOT reintegrated into Province of  Fujian</a:t>
            </a:r>
          </a:p>
          <a:p>
            <a:r>
              <a:rPr lang="en-US" dirty="0" smtClean="0"/>
              <a:t>Taiwanese identity, which had been growing during Japanese period, developed rapidly during Nationalist rule. 228 Massacre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80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228 Massacre</a:t>
            </a:r>
            <a:br>
              <a:rPr lang="en-US" dirty="0"/>
            </a:br>
            <a:r>
              <a:rPr lang="en-US" dirty="0"/>
              <a:t>(</a:t>
            </a:r>
            <a:r>
              <a:rPr lang="zh-TW" altLang="en-US" dirty="0">
                <a:effectLst/>
              </a:rPr>
              <a:t>二二八大屠殺</a:t>
            </a:r>
            <a:r>
              <a:rPr lang="en-US" altLang="zh-TW" b="0" dirty="0">
                <a:effectLst/>
              </a:rPr>
              <a:t>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667000"/>
            <a:ext cx="3810000" cy="2540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971800"/>
            <a:ext cx="3963924" cy="18516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5638800"/>
            <a:ext cx="7850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Between 10,000 and 50,000 Taiwanese massacred in 1947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21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Aftermath of WW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 the conclusion of the Pacific War, administrative control of Taiwan was returned to China.</a:t>
            </a:r>
          </a:p>
          <a:p>
            <a:r>
              <a:rPr lang="en-US" dirty="0" smtClean="0"/>
              <a:t>Taiwan NOT reintegrated into Province of  Fujian</a:t>
            </a:r>
          </a:p>
          <a:p>
            <a:r>
              <a:rPr lang="en-US" dirty="0" smtClean="0"/>
              <a:t>Taiwanese identity, which had been growing during Japanese period, developed rapidly during Nationalist rule. 228 Massacre</a:t>
            </a:r>
          </a:p>
          <a:p>
            <a:r>
              <a:rPr lang="en-US" dirty="0" smtClean="0"/>
              <a:t>1949 – 2 million mainlanders flood into Taiwan with Chiang Kai-Shek’s </a:t>
            </a:r>
            <a:r>
              <a:rPr lang="en-US" dirty="0"/>
              <a:t>K</a:t>
            </a:r>
            <a:r>
              <a:rPr lang="en-US" dirty="0" smtClean="0"/>
              <a:t>uomintang army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10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Chinese Revolution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Access to China and Chinese tea completely cut off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46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Chinese Revolution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Access to China and Chinese tea completely cut off</a:t>
            </a:r>
          </a:p>
          <a:p>
            <a:r>
              <a:rPr lang="en-US" dirty="0" smtClean="0"/>
              <a:t>Taiwan tried to fill much of the void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3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Chinese Revolution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Access to China and Chinese tea completely cut off</a:t>
            </a:r>
          </a:p>
          <a:p>
            <a:r>
              <a:rPr lang="en-US" dirty="0" smtClean="0"/>
              <a:t>Taiwan tried to fill much of the void</a:t>
            </a:r>
          </a:p>
          <a:p>
            <a:r>
              <a:rPr lang="en-US" dirty="0" smtClean="0"/>
              <a:t>Produced “replacements” for Chinese teas such as:</a:t>
            </a:r>
          </a:p>
          <a:p>
            <a:pPr lvl="1"/>
            <a:r>
              <a:rPr lang="en-US" dirty="0" err="1" smtClean="0"/>
              <a:t>Biluochun</a:t>
            </a:r>
            <a:endParaRPr lang="en-US" dirty="0" smtClean="0"/>
          </a:p>
          <a:p>
            <a:pPr lvl="1"/>
            <a:r>
              <a:rPr lang="en-US" dirty="0" err="1" smtClean="0"/>
              <a:t>Longjing</a:t>
            </a:r>
            <a:endParaRPr lang="en-US" dirty="0" smtClean="0"/>
          </a:p>
          <a:p>
            <a:pPr lvl="1"/>
            <a:r>
              <a:rPr lang="en-US" dirty="0" smtClean="0"/>
              <a:t>Smoky Tarry</a:t>
            </a:r>
          </a:p>
          <a:p>
            <a:pPr lvl="1"/>
            <a:r>
              <a:rPr lang="en-US" dirty="0" smtClean="0"/>
              <a:t>Etc.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58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Taiwan?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and foremost, Taiwan produces some of the world’s greatest teas.</a:t>
            </a:r>
          </a:p>
          <a:p>
            <a:r>
              <a:rPr lang="en-US" dirty="0" smtClean="0"/>
              <a:t>Taiwan is at the cutting edge of tea research.</a:t>
            </a:r>
          </a:p>
          <a:p>
            <a:r>
              <a:rPr lang="en-US" dirty="0" smtClean="0"/>
              <a:t>Taiwan is relatively unknown as a tea producer.</a:t>
            </a:r>
          </a:p>
        </p:txBody>
      </p:sp>
    </p:spTree>
    <p:extLst>
      <p:ext uri="{BB962C8B-B14F-4D97-AF65-F5344CB8AC3E}">
        <p14:creationId xmlns:p14="http://schemas.microsoft.com/office/powerpoint/2010/main" val="199762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Developments in Planting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1n 1967 Chiang sponsored the first high mountain planting at Da Yu 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05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Developments in Planting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1n 1967 Chiang sponsored the first high mountain planting at Da Yu Ling</a:t>
            </a:r>
          </a:p>
          <a:p>
            <a:r>
              <a:rPr lang="en-US" dirty="0" smtClean="0"/>
              <a:t>The Chen tea garden took three years to plant and develop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22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Chiang Kai-Shek and High Mountain Tea	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  <p:extLst>
      <p:ext uri="{BB962C8B-B14F-4D97-AF65-F5344CB8AC3E}">
        <p14:creationId xmlns:p14="http://schemas.microsoft.com/office/powerpoint/2010/main" val="26852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Chen Tea Garden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70264"/>
            <a:ext cx="8229600" cy="3168396"/>
          </a:xfrm>
        </p:spPr>
      </p:pic>
    </p:spTree>
    <p:extLst>
      <p:ext uri="{BB962C8B-B14F-4D97-AF65-F5344CB8AC3E}">
        <p14:creationId xmlns:p14="http://schemas.microsoft.com/office/powerpoint/2010/main" val="149639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Taiwan’s Response to the Opening of China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Focus on Oolong tea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81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Taiwan’s Response to the Opening of China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Focus on Oolong tea</a:t>
            </a:r>
          </a:p>
          <a:p>
            <a:r>
              <a:rPr lang="en-US" dirty="0" smtClean="0"/>
              <a:t>Establish tea competitions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49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Taiwan’s Response to the Opening of China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Focus on Oolong tea</a:t>
            </a:r>
          </a:p>
          <a:p>
            <a:r>
              <a:rPr lang="en-US" dirty="0" smtClean="0"/>
              <a:t>Establish tea competitions</a:t>
            </a:r>
          </a:p>
          <a:p>
            <a:r>
              <a:rPr lang="en-US" dirty="0" smtClean="0"/>
              <a:t>Establish High Mountain tea gardens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56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Fushoushan</a:t>
            </a:r>
            <a:r>
              <a:rPr lang="en-US" dirty="0" smtClean="0"/>
              <a:t> Farm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820862"/>
            <a:ext cx="6400800" cy="4267200"/>
          </a:xfrm>
        </p:spPr>
      </p:pic>
    </p:spTree>
    <p:extLst>
      <p:ext uri="{BB962C8B-B14F-4D97-AF65-F5344CB8AC3E}">
        <p14:creationId xmlns:p14="http://schemas.microsoft.com/office/powerpoint/2010/main" val="32946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Planting of High Mountain Tea</a:t>
            </a:r>
            <a:br>
              <a:rPr lang="en-US" dirty="0" smtClean="0"/>
            </a:br>
            <a:r>
              <a:rPr lang="en-US" dirty="0" smtClean="0"/>
              <a:t>Da Yu Ling 2800 </a:t>
            </a:r>
            <a:r>
              <a:rPr lang="en-US" dirty="0" err="1"/>
              <a:t>M</a:t>
            </a:r>
            <a:r>
              <a:rPr lang="en-US" dirty="0" err="1" smtClean="0"/>
              <a:t>etres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00200"/>
            <a:ext cx="6478524" cy="4302252"/>
          </a:xfrm>
        </p:spPr>
      </p:pic>
    </p:spTree>
    <p:extLst>
      <p:ext uri="{BB962C8B-B14F-4D97-AF65-F5344CB8AC3E}">
        <p14:creationId xmlns:p14="http://schemas.microsoft.com/office/powerpoint/2010/main" val="374901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Taiwan’s Response to the Opening of China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Focus on Oolong tea</a:t>
            </a:r>
          </a:p>
          <a:p>
            <a:r>
              <a:rPr lang="en-US" dirty="0" smtClean="0"/>
              <a:t>Establish tea competitions</a:t>
            </a:r>
          </a:p>
          <a:p>
            <a:r>
              <a:rPr lang="en-US" dirty="0" smtClean="0"/>
              <a:t>Establish High Mountain tea gardens</a:t>
            </a:r>
          </a:p>
          <a:p>
            <a:r>
              <a:rPr lang="en-US" dirty="0" smtClean="0"/>
              <a:t>Promotion of unique Taiwanese tea culture and ceremony</a:t>
            </a:r>
          </a:p>
        </p:txBody>
      </p:sp>
    </p:spTree>
    <p:extLst>
      <p:ext uri="{BB962C8B-B14F-4D97-AF65-F5344CB8AC3E}">
        <p14:creationId xmlns:p14="http://schemas.microsoft.com/office/powerpoint/2010/main" val="104492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Taiwan?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and foremost, Taiwan produces some of the world’s greatest teas.</a:t>
            </a:r>
          </a:p>
          <a:p>
            <a:r>
              <a:rPr lang="en-US" dirty="0" smtClean="0"/>
              <a:t>Taiwan is at the cutting edge of tea research.</a:t>
            </a:r>
          </a:p>
          <a:p>
            <a:r>
              <a:rPr lang="en-US" dirty="0" smtClean="0"/>
              <a:t>Taiwan is relatively unknown as a tea producer.</a:t>
            </a:r>
          </a:p>
          <a:p>
            <a:r>
              <a:rPr lang="en-US" dirty="0" smtClean="0"/>
              <a:t>Taiwan is beautiful.</a:t>
            </a:r>
          </a:p>
        </p:txBody>
      </p:sp>
    </p:spTree>
    <p:extLst>
      <p:ext uri="{BB962C8B-B14F-4D97-AF65-F5344CB8AC3E}">
        <p14:creationId xmlns:p14="http://schemas.microsoft.com/office/powerpoint/2010/main" val="373276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 </a:t>
            </a:r>
            <a:r>
              <a:rPr lang="en-US" dirty="0" err="1" smtClean="0"/>
              <a:t>Lugu</a:t>
            </a:r>
            <a:r>
              <a:rPr lang="en-US" dirty="0" smtClean="0"/>
              <a:t> Tea Farmer’s Association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  <p:extLst>
      <p:ext uri="{BB962C8B-B14F-4D97-AF65-F5344CB8AC3E}">
        <p14:creationId xmlns:p14="http://schemas.microsoft.com/office/powerpoint/2010/main" val="5406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3733800"/>
          </a:xfrm>
        </p:spPr>
        <p:txBody>
          <a:bodyPr>
            <a:normAutofit/>
          </a:bodyPr>
          <a:lstStyle/>
          <a:p>
            <a:r>
              <a:rPr lang="en-US" dirty="0" smtClean="0"/>
              <a:t>Tea in Contemporary Taiwan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457200" y="6309359"/>
            <a:ext cx="8229600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90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Taiwan’s Tea Farmers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Taiwan is now, as it always has been, a country with a multitude of growers and small gardens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65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Taiwan’s Tea Farmers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Taiwan is now, as it always has been, a country with a multitude of growers and small gardens</a:t>
            </a:r>
          </a:p>
          <a:p>
            <a:r>
              <a:rPr lang="en-US" dirty="0" smtClean="0"/>
              <a:t>These tend to be small family run businesses</a:t>
            </a:r>
          </a:p>
        </p:txBody>
      </p:sp>
    </p:spTree>
    <p:extLst>
      <p:ext uri="{BB962C8B-B14F-4D97-AF65-F5344CB8AC3E}">
        <p14:creationId xmlns:p14="http://schemas.microsoft.com/office/powerpoint/2010/main" val="338953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Taiwan’s Tea Farmers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Taiwan is now, as it always has been, a country with a multitude of growers and small gardens</a:t>
            </a:r>
          </a:p>
          <a:p>
            <a:r>
              <a:rPr lang="en-US" dirty="0" smtClean="0"/>
              <a:t>These tend to be small family run businesses</a:t>
            </a:r>
          </a:p>
          <a:p>
            <a:r>
              <a:rPr lang="en-US" dirty="0" smtClean="0"/>
              <a:t>The average size of a tea garden in Taiwan is approximately ½  hectare.</a:t>
            </a:r>
          </a:p>
        </p:txBody>
      </p:sp>
    </p:spTree>
    <p:extLst>
      <p:ext uri="{BB962C8B-B14F-4D97-AF65-F5344CB8AC3E}">
        <p14:creationId xmlns:p14="http://schemas.microsoft.com/office/powerpoint/2010/main" val="395475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Taiwan’s Tea Farmers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Taiwan is now, as it always has been, a country with a multitude of growers and small gardens</a:t>
            </a:r>
          </a:p>
          <a:p>
            <a:r>
              <a:rPr lang="en-US" dirty="0" smtClean="0"/>
              <a:t>These tend to be small family run businesses</a:t>
            </a:r>
          </a:p>
          <a:p>
            <a:r>
              <a:rPr lang="en-US" dirty="0" smtClean="0"/>
              <a:t>The average size of a tea garden in Taiwan is approximately ½  hectare.</a:t>
            </a:r>
          </a:p>
          <a:p>
            <a:r>
              <a:rPr lang="en-US" dirty="0" smtClean="0"/>
              <a:t>There are only about 30,000 growers in Taiwan today </a:t>
            </a:r>
          </a:p>
        </p:txBody>
      </p:sp>
    </p:spTree>
    <p:extLst>
      <p:ext uri="{BB962C8B-B14F-4D97-AF65-F5344CB8AC3E}">
        <p14:creationId xmlns:p14="http://schemas.microsoft.com/office/powerpoint/2010/main" val="205491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Production in 2004 of around 20,000 </a:t>
            </a:r>
            <a:r>
              <a:rPr lang="en-US" dirty="0" err="1" smtClean="0"/>
              <a:t>tonnes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07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Production in 2004 of around 20,000 </a:t>
            </a:r>
            <a:r>
              <a:rPr lang="en-US" dirty="0" err="1" smtClean="0"/>
              <a:t>tonnes</a:t>
            </a:r>
            <a:endParaRPr lang="en-US" dirty="0"/>
          </a:p>
          <a:p>
            <a:r>
              <a:rPr lang="en-US" dirty="0" smtClean="0"/>
              <a:t>Production in 2014 of around 15,000 </a:t>
            </a:r>
            <a:r>
              <a:rPr lang="en-US" dirty="0" err="1" smtClean="0"/>
              <a:t>tonnes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95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Production in 2004 of around 20,000 </a:t>
            </a:r>
            <a:r>
              <a:rPr lang="en-US" dirty="0" err="1" smtClean="0"/>
              <a:t>tonnes</a:t>
            </a:r>
            <a:endParaRPr lang="en-US" dirty="0"/>
          </a:p>
          <a:p>
            <a:r>
              <a:rPr lang="en-US" dirty="0" smtClean="0"/>
              <a:t>Production in 2014 of around 15,000 </a:t>
            </a:r>
            <a:r>
              <a:rPr lang="en-US" dirty="0" err="1" smtClean="0"/>
              <a:t>tonnes</a:t>
            </a:r>
            <a:endParaRPr lang="en-US" dirty="0" smtClean="0"/>
          </a:p>
          <a:p>
            <a:r>
              <a:rPr lang="en-US" dirty="0" smtClean="0"/>
              <a:t>However, loss of production is largely in poorer quality, less expensive tea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39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Production in 2004 of around 20,000 </a:t>
            </a:r>
            <a:r>
              <a:rPr lang="en-US" dirty="0" err="1" smtClean="0"/>
              <a:t>tonnes</a:t>
            </a:r>
            <a:endParaRPr lang="en-US" dirty="0"/>
          </a:p>
          <a:p>
            <a:r>
              <a:rPr lang="en-US" dirty="0" smtClean="0"/>
              <a:t>Production in 2014 of around 15,000 </a:t>
            </a:r>
            <a:r>
              <a:rPr lang="en-US" dirty="0" err="1" smtClean="0"/>
              <a:t>tonnes</a:t>
            </a:r>
            <a:endParaRPr lang="en-US" dirty="0" smtClean="0"/>
          </a:p>
          <a:p>
            <a:r>
              <a:rPr lang="en-US" dirty="0" smtClean="0"/>
              <a:t>However, loss of production is largely in poorer quality, less expensive tea</a:t>
            </a:r>
          </a:p>
          <a:p>
            <a:r>
              <a:rPr lang="en-US" dirty="0" smtClean="0"/>
              <a:t>Taiwan continues to concentrate production on high quality, high value tea.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86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Taiwan?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and foremost, Taiwan produces some of the world’s greatest teas.</a:t>
            </a:r>
          </a:p>
          <a:p>
            <a:r>
              <a:rPr lang="en-US" dirty="0" smtClean="0"/>
              <a:t>Taiwan is at the cutting edge of tea research.</a:t>
            </a:r>
          </a:p>
          <a:p>
            <a:r>
              <a:rPr lang="en-US" dirty="0" smtClean="0"/>
              <a:t>Taiwan is relatively unknown as a tea producer.</a:t>
            </a:r>
          </a:p>
          <a:p>
            <a:r>
              <a:rPr lang="en-US" dirty="0" smtClean="0"/>
              <a:t>Taiwan is beautiful.</a:t>
            </a:r>
          </a:p>
          <a:p>
            <a:r>
              <a:rPr lang="en-US" dirty="0" smtClean="0"/>
              <a:t>Several of my dearest friends are Taiwanese</a:t>
            </a:r>
          </a:p>
        </p:txBody>
      </p:sp>
    </p:spTree>
    <p:extLst>
      <p:ext uri="{BB962C8B-B14F-4D97-AF65-F5344CB8AC3E}">
        <p14:creationId xmlns:p14="http://schemas.microsoft.com/office/powerpoint/2010/main" val="141381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Production in 2004 of around 20,000 </a:t>
            </a:r>
            <a:r>
              <a:rPr lang="en-US" dirty="0" err="1" smtClean="0"/>
              <a:t>tonnes</a:t>
            </a:r>
            <a:endParaRPr lang="en-US" dirty="0"/>
          </a:p>
          <a:p>
            <a:r>
              <a:rPr lang="en-US" dirty="0" smtClean="0"/>
              <a:t>Production in 2014 of around 15,000 </a:t>
            </a:r>
            <a:r>
              <a:rPr lang="en-US" dirty="0" err="1" smtClean="0"/>
              <a:t>tonnes</a:t>
            </a:r>
            <a:endParaRPr lang="en-US" dirty="0" smtClean="0"/>
          </a:p>
          <a:p>
            <a:r>
              <a:rPr lang="en-US" dirty="0" smtClean="0"/>
              <a:t>However, loss of production is largely in poorer quality, less expensive tea</a:t>
            </a:r>
          </a:p>
          <a:p>
            <a:r>
              <a:rPr lang="en-US" dirty="0" smtClean="0"/>
              <a:t>Taiwan continues to concentrate production on high quality, high value tea.</a:t>
            </a:r>
          </a:p>
          <a:p>
            <a:r>
              <a:rPr lang="en-US" dirty="0" smtClean="0"/>
              <a:t>Taiwan consumes more tea than it produces and exports are a relatively low percentage of production.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40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Production in 2004 of around 20,000 </a:t>
            </a:r>
            <a:r>
              <a:rPr lang="en-US" dirty="0" err="1" smtClean="0"/>
              <a:t>tonnes</a:t>
            </a:r>
            <a:endParaRPr lang="en-US" dirty="0"/>
          </a:p>
          <a:p>
            <a:r>
              <a:rPr lang="en-US" dirty="0" smtClean="0"/>
              <a:t>Production in 2014 of around 15,000 </a:t>
            </a:r>
            <a:r>
              <a:rPr lang="en-US" dirty="0" err="1" smtClean="0"/>
              <a:t>tonnes</a:t>
            </a:r>
            <a:endParaRPr lang="en-US" dirty="0" smtClean="0"/>
          </a:p>
          <a:p>
            <a:r>
              <a:rPr lang="en-US" dirty="0" smtClean="0"/>
              <a:t>However, loss of production is largely in poorer quality, less expensive tea</a:t>
            </a:r>
          </a:p>
          <a:p>
            <a:r>
              <a:rPr lang="en-US" dirty="0" smtClean="0"/>
              <a:t>Taiwan continues to concentrate production on high quality, high value tea.</a:t>
            </a:r>
          </a:p>
          <a:p>
            <a:r>
              <a:rPr lang="en-US" dirty="0" smtClean="0"/>
              <a:t>Taiwan consumes more tea than it produces and exports are a relatively low percentage of production.</a:t>
            </a:r>
          </a:p>
          <a:p>
            <a:r>
              <a:rPr lang="en-US" dirty="0" smtClean="0"/>
              <a:t>BEWARE OF COUNTERFEITS, especially at the lower end.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97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3733800"/>
          </a:xfrm>
        </p:spPr>
        <p:txBody>
          <a:bodyPr>
            <a:normAutofit/>
          </a:bodyPr>
          <a:lstStyle/>
          <a:p>
            <a:r>
              <a:rPr lang="en-US" dirty="0" smtClean="0"/>
              <a:t>Taiwanese Tea Cultivars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457200" y="6309359"/>
            <a:ext cx="8229600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53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Cultivar Board at TTES Tea Garden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  <p:extLst>
      <p:ext uri="{BB962C8B-B14F-4D97-AF65-F5344CB8AC3E}">
        <p14:creationId xmlns:p14="http://schemas.microsoft.com/office/powerpoint/2010/main" val="32722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TTES #12 – </a:t>
            </a:r>
            <a:r>
              <a:rPr lang="en-US" dirty="0" err="1" smtClean="0"/>
              <a:t>Jin</a:t>
            </a:r>
            <a:r>
              <a:rPr lang="en-US" dirty="0" smtClean="0"/>
              <a:t> Xuan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39962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128331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Qing Xin Oolong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828800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149846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3733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When is an Oolong not an Oolong?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Qing Cha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ja-JP" altLang="en-US" dirty="0" smtClean="0"/>
              <a:t>青茶</a:t>
            </a:r>
            <a:r>
              <a:rPr lang="en-US" altLang="ja-JP" dirty="0" smtClean="0"/>
              <a:t>)</a:t>
            </a:r>
            <a:br>
              <a:rPr lang="en-US" altLang="ja-JP" dirty="0" smtClean="0"/>
            </a:b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 smtClean="0"/>
              <a:t>“Teal Tea”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457200" y="6309359"/>
            <a:ext cx="8229600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54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Qing Xin Da Pan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54036" y="2265566"/>
            <a:ext cx="4710199" cy="3531870"/>
          </a:xfrm>
        </p:spPr>
      </p:pic>
    </p:spTree>
    <p:extLst>
      <p:ext uri="{BB962C8B-B14F-4D97-AF65-F5344CB8AC3E}">
        <p14:creationId xmlns:p14="http://schemas.microsoft.com/office/powerpoint/2010/main" val="11911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3733800"/>
          </a:xfrm>
        </p:spPr>
        <p:txBody>
          <a:bodyPr>
            <a:normAutofit/>
          </a:bodyPr>
          <a:lstStyle/>
          <a:p>
            <a:r>
              <a:rPr lang="en-US" dirty="0" smtClean="0"/>
              <a:t>Processing Tea in Taiwan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457200" y="6309359"/>
            <a:ext cx="8229600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10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512" y="571500"/>
            <a:ext cx="475297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Taiwan?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and foremost, Taiwan produces some of the world’s greatest teas.</a:t>
            </a:r>
          </a:p>
          <a:p>
            <a:r>
              <a:rPr lang="en-US" dirty="0" smtClean="0"/>
              <a:t>Taiwan is at the cutting edge of tea research.</a:t>
            </a:r>
          </a:p>
          <a:p>
            <a:r>
              <a:rPr lang="en-US" dirty="0" smtClean="0"/>
              <a:t>Taiwan is relatively unknown as a tea producer.</a:t>
            </a:r>
          </a:p>
          <a:p>
            <a:r>
              <a:rPr lang="en-US" dirty="0" smtClean="0"/>
              <a:t>Taiwan is beautiful.</a:t>
            </a:r>
          </a:p>
          <a:p>
            <a:r>
              <a:rPr lang="en-US" dirty="0" smtClean="0"/>
              <a:t>Several of my dearest friends are Taiwanese</a:t>
            </a:r>
          </a:p>
          <a:p>
            <a:r>
              <a:rPr lang="en-US" dirty="0" smtClean="0"/>
              <a:t>I love drinking Taiwanese tea!</a:t>
            </a:r>
          </a:p>
        </p:txBody>
      </p:sp>
    </p:spTree>
    <p:extLst>
      <p:ext uri="{BB962C8B-B14F-4D97-AF65-F5344CB8AC3E}">
        <p14:creationId xmlns:p14="http://schemas.microsoft.com/office/powerpoint/2010/main" val="215925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049" y="0"/>
            <a:ext cx="43979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69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Plucking Bai </a:t>
            </a:r>
            <a:r>
              <a:rPr lang="en-US" dirty="0" err="1" smtClean="0"/>
              <a:t>Hao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  <p:extLst>
      <p:ext uri="{BB962C8B-B14F-4D97-AF65-F5344CB8AC3E}">
        <p14:creationId xmlns:p14="http://schemas.microsoft.com/office/powerpoint/2010/main" val="146936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Plucking </a:t>
            </a:r>
            <a:r>
              <a:rPr lang="en-US" dirty="0" err="1" smtClean="0"/>
              <a:t>Chingjin</a:t>
            </a:r>
            <a:r>
              <a:rPr lang="en-US" dirty="0" smtClean="0"/>
              <a:t> Gao Shan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69374" y="2455026"/>
            <a:ext cx="5296247" cy="2976995"/>
          </a:xfrm>
        </p:spPr>
      </p:pic>
    </p:spTree>
    <p:extLst>
      <p:ext uri="{BB962C8B-B14F-4D97-AF65-F5344CB8AC3E}">
        <p14:creationId xmlns:p14="http://schemas.microsoft.com/office/powerpoint/2010/main" val="41559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Outdoor Withering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  <p:extLst>
      <p:ext uri="{BB962C8B-B14F-4D97-AF65-F5344CB8AC3E}">
        <p14:creationId xmlns:p14="http://schemas.microsoft.com/office/powerpoint/2010/main" val="48586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Indoor Withering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83" y="1861785"/>
            <a:ext cx="6278033" cy="4185355"/>
          </a:xfrm>
        </p:spPr>
      </p:pic>
    </p:spTree>
    <p:extLst>
      <p:ext uri="{BB962C8B-B14F-4D97-AF65-F5344CB8AC3E}">
        <p14:creationId xmlns:p14="http://schemas.microsoft.com/office/powerpoint/2010/main" val="61390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Bruising by Tumbling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4000"/>
            <a:ext cx="6278880" cy="4706112"/>
          </a:xfrm>
        </p:spPr>
      </p:pic>
    </p:spTree>
    <p:extLst>
      <p:ext uri="{BB962C8B-B14F-4D97-AF65-F5344CB8AC3E}">
        <p14:creationId xmlns:p14="http://schemas.microsoft.com/office/powerpoint/2010/main" val="171167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Bruising by Shaking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5400"/>
            <a:ext cx="8229599" cy="4629150"/>
          </a:xfrm>
        </p:spPr>
      </p:pic>
      <p:sp>
        <p:nvSpPr>
          <p:cNvPr id="5" name="TextBox 4"/>
          <p:cNvSpPr txBox="1"/>
          <p:nvPr/>
        </p:nvSpPr>
        <p:spPr>
          <a:xfrm>
            <a:off x="457200" y="6248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Chen </a:t>
            </a:r>
            <a:r>
              <a:rPr lang="en-US" dirty="0" err="1" smtClean="0"/>
              <a:t>Jie</a:t>
            </a:r>
            <a:r>
              <a:rPr lang="en-US" dirty="0" smtClean="0"/>
              <a:t> Si (Jane) – Katie Yen’s daughter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67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Oxidation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06" y="1600200"/>
            <a:ext cx="7062787" cy="4708524"/>
          </a:xfrm>
        </p:spPr>
      </p:pic>
    </p:spTree>
    <p:extLst>
      <p:ext uri="{BB962C8B-B14F-4D97-AF65-F5344CB8AC3E}">
        <p14:creationId xmlns:p14="http://schemas.microsoft.com/office/powerpoint/2010/main" val="47316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Fixing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83" y="1600200"/>
            <a:ext cx="6278033" cy="4708524"/>
          </a:xfrm>
        </p:spPr>
      </p:pic>
    </p:spTree>
    <p:extLst>
      <p:ext uri="{BB962C8B-B14F-4D97-AF65-F5344CB8AC3E}">
        <p14:creationId xmlns:p14="http://schemas.microsoft.com/office/powerpoint/2010/main" val="262378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Rolling	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06" y="1600200"/>
            <a:ext cx="7062787" cy="4708525"/>
          </a:xfrm>
        </p:spPr>
      </p:pic>
    </p:spTree>
    <p:extLst>
      <p:ext uri="{BB962C8B-B14F-4D97-AF65-F5344CB8AC3E}">
        <p14:creationId xmlns:p14="http://schemas.microsoft.com/office/powerpoint/2010/main" val="73905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6793</TotalTime>
  <Words>2928</Words>
  <Application>Microsoft Office PowerPoint</Application>
  <PresentationFormat>On-screen Show (4:3)</PresentationFormat>
  <Paragraphs>402</Paragraphs>
  <Slides>136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136</vt:i4>
      </vt:variant>
    </vt:vector>
  </HeadingPairs>
  <TitlesOfParts>
    <vt:vector size="137" baseType="lpstr">
      <vt:lpstr>Apex</vt:lpstr>
      <vt:lpstr>The Teas of Taiwan</vt:lpstr>
      <vt:lpstr>Laoshi Chen Huan-Tang</vt:lpstr>
      <vt:lpstr>Marty Wu</vt:lpstr>
      <vt:lpstr>Why Taiwan?</vt:lpstr>
      <vt:lpstr>Why Taiwan?</vt:lpstr>
      <vt:lpstr>Why Taiwan?</vt:lpstr>
      <vt:lpstr>Why Taiwan?</vt:lpstr>
      <vt:lpstr>Why Taiwan?</vt:lpstr>
      <vt:lpstr>Why Taiwan?</vt:lpstr>
      <vt:lpstr>Things we’ll cover</vt:lpstr>
      <vt:lpstr>Things we’ll cover</vt:lpstr>
      <vt:lpstr>Things we’ll cover</vt:lpstr>
      <vt:lpstr>Things we’ll cover</vt:lpstr>
      <vt:lpstr>Things we’ll cover</vt:lpstr>
      <vt:lpstr>Things we’ll cover</vt:lpstr>
      <vt:lpstr>Things we’ll cover</vt:lpstr>
      <vt:lpstr>Things we’ll cover</vt:lpstr>
      <vt:lpstr>Taiwan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Early History of Tea and the Tea Trade in Formosa 1800 - 1895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Chinese Opium Den</vt:lpstr>
      <vt:lpstr>John Dodd and Li Chungsheng</vt:lpstr>
      <vt:lpstr>John Dodd and Li Chungsheng</vt:lpstr>
      <vt:lpstr>John Dodd and Li Chungsheng</vt:lpstr>
      <vt:lpstr>John Dodd and Li Chungsheng</vt:lpstr>
      <vt:lpstr>John Dodd and Li Chungsheng</vt:lpstr>
      <vt:lpstr>John Dodd and Li Chungsheng</vt:lpstr>
      <vt:lpstr>John Dodd and Li Chungsheng</vt:lpstr>
      <vt:lpstr>John Dodd and Li Chungsheng</vt:lpstr>
      <vt:lpstr>Exports from Taiwan 1865 – 1885 </vt:lpstr>
      <vt:lpstr>Tea in the Colonial Period 1895 - 1945 </vt:lpstr>
      <vt:lpstr>PowerPoint Presentation</vt:lpstr>
      <vt:lpstr>PowerPoint Presentation</vt:lpstr>
      <vt:lpstr>PowerPoint Presentation</vt:lpstr>
      <vt:lpstr>PowerPoint Presentation</vt:lpstr>
      <vt:lpstr>The Japanese Establish the First Tea Research Stations</vt:lpstr>
      <vt:lpstr>The Current TRES Headquarters in Taoyuan </vt:lpstr>
      <vt:lpstr>Taiwanese Tea Growing Areas During the Colonial Era</vt:lpstr>
      <vt:lpstr>WW II</vt:lpstr>
      <vt:lpstr>Tea in the Marshal Law Era 1945 - 1987 </vt:lpstr>
      <vt:lpstr>Aftermath of WW II</vt:lpstr>
      <vt:lpstr>Aftermath of WW II</vt:lpstr>
      <vt:lpstr>Aftermath of WW II</vt:lpstr>
      <vt:lpstr>The 228 Massacre (二二八大屠殺)</vt:lpstr>
      <vt:lpstr>Aftermath of WW II</vt:lpstr>
      <vt:lpstr>Chinese Revolution</vt:lpstr>
      <vt:lpstr>Chinese Revolution</vt:lpstr>
      <vt:lpstr>Chinese Revolution</vt:lpstr>
      <vt:lpstr>Developments in Planting</vt:lpstr>
      <vt:lpstr>Developments in Planting</vt:lpstr>
      <vt:lpstr>Chiang Kai-Shek and High Mountain Tea </vt:lpstr>
      <vt:lpstr>The Chen Tea Garden</vt:lpstr>
      <vt:lpstr>Taiwan’s Response to the Opening of China</vt:lpstr>
      <vt:lpstr>Taiwan’s Response to the Opening of China</vt:lpstr>
      <vt:lpstr>Taiwan’s Response to the Opening of China</vt:lpstr>
      <vt:lpstr>Fushoushan Farm</vt:lpstr>
      <vt:lpstr>The Planting of High Mountain Tea Da Yu Ling 2800 Metres</vt:lpstr>
      <vt:lpstr>Taiwan’s Response to the Opening of China</vt:lpstr>
      <vt:lpstr>At Lugu Tea Farmer’s Association</vt:lpstr>
      <vt:lpstr>Tea in Contemporary Taiwan </vt:lpstr>
      <vt:lpstr>Taiwan’s Tea Farmers</vt:lpstr>
      <vt:lpstr>Taiwan’s Tea Farmers</vt:lpstr>
      <vt:lpstr>Taiwan’s Tea Farmers</vt:lpstr>
      <vt:lpstr>Taiwan’s Tea Farmers</vt:lpstr>
      <vt:lpstr>Production</vt:lpstr>
      <vt:lpstr>Production</vt:lpstr>
      <vt:lpstr>Production</vt:lpstr>
      <vt:lpstr>Production</vt:lpstr>
      <vt:lpstr>Production</vt:lpstr>
      <vt:lpstr>Production</vt:lpstr>
      <vt:lpstr>Taiwanese Tea Cultivars </vt:lpstr>
      <vt:lpstr>Cultivar Board at TTES Tea Garden</vt:lpstr>
      <vt:lpstr>TTES #12 – Jin Xuan</vt:lpstr>
      <vt:lpstr>Qing Xin Oolong</vt:lpstr>
      <vt:lpstr>When is an Oolong not an Oolong?  Qing Cha (青茶)  “Teal Tea” </vt:lpstr>
      <vt:lpstr>Qing Xin Da Pan</vt:lpstr>
      <vt:lpstr>Processing Tea in Taiwan </vt:lpstr>
      <vt:lpstr>PowerPoint Presentation</vt:lpstr>
      <vt:lpstr>PowerPoint Presentation</vt:lpstr>
      <vt:lpstr>Plucking Bai Hao</vt:lpstr>
      <vt:lpstr>Plucking Chingjin Gao Shan</vt:lpstr>
      <vt:lpstr>Outdoor Withering</vt:lpstr>
      <vt:lpstr>Indoor Withering</vt:lpstr>
      <vt:lpstr>Bruising by Tumbling</vt:lpstr>
      <vt:lpstr>Bruising by Shaking</vt:lpstr>
      <vt:lpstr>Oxidation</vt:lpstr>
      <vt:lpstr>Fixing</vt:lpstr>
      <vt:lpstr>First Rolling </vt:lpstr>
      <vt:lpstr>First Drying</vt:lpstr>
      <vt:lpstr>Ball Rolling</vt:lpstr>
      <vt:lpstr>Historic Method</vt:lpstr>
      <vt:lpstr>Contemporary Method</vt:lpstr>
      <vt:lpstr>Final Drying</vt:lpstr>
      <vt:lpstr>Roasting</vt:lpstr>
      <vt:lpstr>Taiwanese Tea Regions </vt:lpstr>
      <vt:lpstr>PowerPoint Presentation</vt:lpstr>
      <vt:lpstr>Tea District Elevations</vt:lpstr>
      <vt:lpstr>Old Growth Wild Trees</vt:lpstr>
      <vt:lpstr>Lishan</vt:lpstr>
      <vt:lpstr>Lalashan</vt:lpstr>
      <vt:lpstr>Dong Ding Mountain</vt:lpstr>
      <vt:lpstr>Pinglin (Wenshan)</vt:lpstr>
      <vt:lpstr>Tasting Taiwanese Tea </vt:lpstr>
      <vt:lpstr>Wenshan Bao Zhong</vt:lpstr>
      <vt:lpstr>PowerPoint Presentation</vt:lpstr>
      <vt:lpstr>Plucking Master Wong’s Tea Garden</vt:lpstr>
      <vt:lpstr>Wenshan Bao Zhong</vt:lpstr>
      <vt:lpstr>Chingjin High Mountain Organic Oolong</vt:lpstr>
      <vt:lpstr>PowerPoint Presentation</vt:lpstr>
      <vt:lpstr>Katie’s Chingjin Tea Garden</vt:lpstr>
      <vt:lpstr>Chingjin High Mountain Organic Oolong</vt:lpstr>
      <vt:lpstr>Alishan (Meishan District)</vt:lpstr>
      <vt:lpstr>PowerPoint Presentation</vt:lpstr>
      <vt:lpstr>Lin Zhao-Huang’s Tea Garden</vt:lpstr>
      <vt:lpstr>Alishan (Meishan District)</vt:lpstr>
      <vt:lpstr>Bai Hao (Oriental Beauty)</vt:lpstr>
      <vt:lpstr>PowerPoint Presentation</vt:lpstr>
      <vt:lpstr>Withering at Master Hsu’s Tea Factory</vt:lpstr>
      <vt:lpstr>Bai Hao (Oriental Beauty)</vt:lpstr>
      <vt:lpstr>A couple of Controversies</vt:lpstr>
      <vt:lpstr>A couple of Controversies</vt:lpstr>
      <vt:lpstr>A couple of Controversies</vt:lpstr>
      <vt:lpstr>A couple of Controversies</vt:lpstr>
      <vt:lpstr>Questions? </vt:lpstr>
      <vt:lpstr>Thank you!  www.tillermantea.net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Teas of Taiwan</dc:title>
  <dc:creator>David Campbell</dc:creator>
  <cp:lastModifiedBy>David Campbell</cp:lastModifiedBy>
  <cp:revision>75</cp:revision>
  <dcterms:created xsi:type="dcterms:W3CDTF">2017-03-03T01:11:10Z</dcterms:created>
  <dcterms:modified xsi:type="dcterms:W3CDTF">2017-03-28T18:07:05Z</dcterms:modified>
</cp:coreProperties>
</file>